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4"/>
  </p:notesMasterIdLst>
  <p:sldIdLst>
    <p:sldId id="256" r:id="rId2"/>
    <p:sldId id="1113" r:id="rId3"/>
    <p:sldId id="1114" r:id="rId4"/>
    <p:sldId id="865" r:id="rId5"/>
    <p:sldId id="863" r:id="rId6"/>
    <p:sldId id="864" r:id="rId7"/>
    <p:sldId id="882" r:id="rId8"/>
    <p:sldId id="813" r:id="rId9"/>
    <p:sldId id="921" r:id="rId10"/>
    <p:sldId id="808" r:id="rId11"/>
    <p:sldId id="1119" r:id="rId12"/>
    <p:sldId id="810" r:id="rId13"/>
    <p:sldId id="811" r:id="rId14"/>
    <p:sldId id="812" r:id="rId15"/>
    <p:sldId id="815" r:id="rId16"/>
    <p:sldId id="817" r:id="rId17"/>
    <p:sldId id="1121" r:id="rId18"/>
    <p:sldId id="1122" r:id="rId19"/>
    <p:sldId id="775" r:id="rId20"/>
    <p:sldId id="663" r:id="rId21"/>
    <p:sldId id="664" r:id="rId22"/>
    <p:sldId id="820" r:id="rId23"/>
    <p:sldId id="883" r:id="rId24"/>
    <p:sldId id="287" r:id="rId25"/>
    <p:sldId id="931" r:id="rId26"/>
    <p:sldId id="1024" r:id="rId27"/>
    <p:sldId id="1013" r:id="rId28"/>
    <p:sldId id="1014" r:id="rId29"/>
    <p:sldId id="1012" r:id="rId30"/>
    <p:sldId id="1015" r:id="rId31"/>
    <p:sldId id="1011" r:id="rId32"/>
    <p:sldId id="1016" r:id="rId33"/>
    <p:sldId id="1087" r:id="rId34"/>
    <p:sldId id="1088" r:id="rId35"/>
    <p:sldId id="1097" r:id="rId36"/>
    <p:sldId id="1117" r:id="rId37"/>
    <p:sldId id="1107" r:id="rId38"/>
    <p:sldId id="1118" r:id="rId39"/>
    <p:sldId id="1106" r:id="rId40"/>
    <p:sldId id="1108" r:id="rId41"/>
    <p:sldId id="1025" r:id="rId42"/>
    <p:sldId id="1100" r:id="rId43"/>
    <p:sldId id="1101" r:id="rId44"/>
    <p:sldId id="1032" r:id="rId45"/>
    <p:sldId id="1028" r:id="rId46"/>
    <p:sldId id="677" r:id="rId47"/>
    <p:sldId id="1102" r:id="rId48"/>
    <p:sldId id="899" r:id="rId49"/>
    <p:sldId id="1115" r:id="rId50"/>
    <p:sldId id="1103" r:id="rId51"/>
    <p:sldId id="1037" r:id="rId52"/>
    <p:sldId id="1029" r:id="rId53"/>
    <p:sldId id="1033" r:id="rId54"/>
    <p:sldId id="1061" r:id="rId55"/>
    <p:sldId id="1110" r:id="rId56"/>
    <p:sldId id="1031" r:id="rId57"/>
    <p:sldId id="704" r:id="rId58"/>
    <p:sldId id="988" r:id="rId59"/>
    <p:sldId id="1116" r:id="rId60"/>
    <p:sldId id="263" r:id="rId61"/>
    <p:sldId id="261" r:id="rId62"/>
    <p:sldId id="1042" r:id="rId63"/>
    <p:sldId id="1069" r:id="rId64"/>
    <p:sldId id="1124" r:id="rId65"/>
    <p:sldId id="1092" r:id="rId66"/>
    <p:sldId id="1068" r:id="rId67"/>
    <p:sldId id="1078" r:id="rId68"/>
    <p:sldId id="1082" r:id="rId69"/>
    <p:sldId id="1079" r:id="rId70"/>
    <p:sldId id="1090" r:id="rId71"/>
    <p:sldId id="1084" r:id="rId72"/>
    <p:sldId id="1072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/>
    <p:restoredTop sz="94673"/>
  </p:normalViewPr>
  <p:slideViewPr>
    <p:cSldViewPr snapToGrid="0">
      <p:cViewPr varScale="1">
        <p:scale>
          <a:sx n="115" d="100"/>
          <a:sy n="115" d="100"/>
        </p:scale>
        <p:origin x="18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9670-2D10-6543-8D6D-2969FCF23667}" type="datetimeFigureOut">
              <a:rPr lang="en-US" smtClean="0"/>
              <a:t>7/16/24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9B7FE-5E2B-7A47-945A-9D78FA347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0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21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105E5-1B30-8048-8482-D5A25F9323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00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105E5-1B30-8048-8482-D5A25F9323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2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523991-30C8-F141-B5EC-4F34C0715B99}" type="slidenum">
              <a:rPr lang="en-US"/>
              <a:pPr/>
              <a:t>21</a:t>
            </a:fld>
            <a:endParaRPr lang="en-US"/>
          </a:p>
        </p:txBody>
      </p:sp>
      <p:sp>
        <p:nvSpPr>
          <p:cNvPr id="1003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Parabolae</a:t>
            </a:r>
            <a:r>
              <a:rPr lang="en-US" dirty="0"/>
              <a:t> connect odd-odd and even-even nuclei are shown;  pairing energy lifts odd-even above even-even Z – N;</a:t>
            </a:r>
          </a:p>
          <a:p>
            <a:r>
              <a:rPr lang="en-US" dirty="0"/>
              <a:t>Calculation of matrix elements have to include contributions of</a:t>
            </a:r>
            <a:r>
              <a:rPr lang="en-US" baseline="0" dirty="0"/>
              <a:t> all virtual intermediate excited states.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98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0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10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9B7FE-5E2B-7A47-945A-9D78FA347DE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8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9B7FE-5E2B-7A47-945A-9D78FA347DE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53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9B7FE-5E2B-7A47-945A-9D78FA347DE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33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0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91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D0835-EBEA-1347-8808-F6EF0A4434B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52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D0835-EBEA-1347-8808-F6EF0A4434B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81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8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20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56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40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31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50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1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27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0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F7786-4393-0145-A1FC-36F9B09B76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43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105E5-1B30-8048-8482-D5A25F9323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4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105E5-1B30-8048-8482-D5A25F9323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06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9B7FE-5E2B-7A47-945A-9D78FA347D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2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105E5-1B30-8048-8482-D5A25F9323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7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B13C-CE1B-F349-BCC8-DFF0A8CFB984}" type="datetime1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75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DA8C-0CEA-CE41-8F1E-815FD780AD78}" type="datetime1">
              <a:rPr lang="en-US" smtClean="0"/>
              <a:t>7/16/24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8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3760-DA76-E844-9FB3-B4C31DAB897D}" type="datetime1">
              <a:rPr lang="en-US" smtClean="0"/>
              <a:t>7/16/24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85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32D1-222C-594E-954F-2836225575DB}" type="datetime1">
              <a:rPr lang="en-US" smtClean="0"/>
              <a:t>7/16/24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0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979D8CF-6484-4844-99FA-DA6F40A3CD97}" type="datetime1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90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014-615E-514A-BAB4-D9CDB1521FEC}" type="datetime1">
              <a:rPr lang="en-US" smtClean="0"/>
              <a:t>7/16/24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C351-15B3-594D-9BEB-7781034B63D7}" type="datetime1">
              <a:rPr lang="en-US" smtClean="0"/>
              <a:t>7/16/24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8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8E2398-F386-3141-BE34-17DD286D43D9}" type="datetime1">
              <a:rPr lang="en-US" smtClean="0"/>
              <a:t>7/16/24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06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2474C-7DFA-134F-8A60-7C13E521A4D0}" type="datetime1">
              <a:rPr lang="en-US" smtClean="0"/>
              <a:t>7/16/24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4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32BD-8B4B-864B-8225-8ED137F0818A}" type="datetime1">
              <a:rPr lang="en-US" smtClean="0"/>
              <a:t>7/16/24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1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B0976-271B-8A4F-8FEF-741083BC1101}" type="datetime1">
              <a:rPr lang="en-US" smtClean="0"/>
              <a:t>7/16/24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0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974BB1C-FA71-3844-879B-1040455A6804}" type="datetime1">
              <a:rPr lang="en-US" smtClean="0"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06A001B-3330-0649-BA62-464FB54B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9.jpeg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EACF-CBC5-AFB1-D51F-5C1E55693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Neutrinos </a:t>
            </a:r>
            <a:br>
              <a:rPr lang="en-US" dirty="0"/>
            </a:br>
            <a:r>
              <a:rPr lang="en-US" sz="4800" dirty="0"/>
              <a:t>in </a:t>
            </a:r>
            <a:r>
              <a:rPr lang="en-US" dirty="0"/>
              <a:t>Nuclear Physics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FEA9F-EBC7-5836-B161-827B9EFEEC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BJPJ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2B569-96AC-E11A-343F-538171E2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6375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52" y="1288932"/>
            <a:ext cx="6517316" cy="4982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634" y="6027003"/>
            <a:ext cx="4084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We call it a particle</a:t>
            </a:r>
          </a:p>
          <a:p>
            <a:pPr algn="ctr"/>
            <a:r>
              <a:rPr lang="en-US" sz="2400" i="1" dirty="0">
                <a:solidFill>
                  <a:srgbClr val="008000"/>
                </a:solidFill>
              </a:rPr>
              <a:t>(behaves like matter)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1568" y="6027003"/>
            <a:ext cx="4084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We call it an antiparticle</a:t>
            </a:r>
          </a:p>
          <a:p>
            <a:pPr algn="ctr"/>
            <a:r>
              <a:rPr lang="en-US" sz="2400" i="1" dirty="0">
                <a:solidFill>
                  <a:srgbClr val="008000"/>
                </a:solidFill>
              </a:rPr>
              <a:t>(behaves like antimatter)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33585"/>
            <a:ext cx="9626088" cy="1600200"/>
          </a:xfrm>
        </p:spPr>
        <p:txBody>
          <a:bodyPr>
            <a:normAutofit/>
          </a:bodyPr>
          <a:lstStyle/>
          <a:p>
            <a:r>
              <a:rPr lang="en-US" dirty="0"/>
              <a:t>In short, what are </a:t>
            </a:r>
            <a:r>
              <a:rPr lang="en-US" dirty="0" err="1"/>
              <a:t>Majorana</a:t>
            </a:r>
            <a:r>
              <a:rPr lang="en-US" dirty="0"/>
              <a:t> fermions: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B89360-3326-3054-71F3-02C65B06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00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C0D-9CA5-1B28-877E-30A18F9D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80" y="1819656"/>
            <a:ext cx="7772400" cy="1609344"/>
          </a:xfrm>
        </p:spPr>
        <p:txBody>
          <a:bodyPr/>
          <a:lstStyle/>
          <a:p>
            <a:r>
              <a:rPr lang="en-US" dirty="0"/>
              <a:t>Who cares?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D2632-AB98-7A14-8460-8DD011FE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0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567" r="20012"/>
          <a:stretch/>
        </p:blipFill>
        <p:spPr>
          <a:xfrm>
            <a:off x="-1" y="0"/>
            <a:ext cx="389838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1714" y="2394857"/>
            <a:ext cx="48622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term represents some interaction between quantum fields.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After quantizing the theory, this becomes an interaction between particles.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81714" y="447214"/>
            <a:ext cx="5390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The standard model </a:t>
            </a:r>
            <a:r>
              <a:rPr lang="en-US" sz="3600" b="1" dirty="0" err="1">
                <a:solidFill>
                  <a:schemeClr val="tx2"/>
                </a:solidFill>
              </a:rPr>
              <a:t>Lagrangian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B650A-A2DC-0198-1DEB-011271AA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01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567" r="20012"/>
          <a:stretch/>
        </p:blipFill>
        <p:spPr>
          <a:xfrm>
            <a:off x="-1" y="0"/>
            <a:ext cx="389838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532" t="52572" r="44518" b="36862"/>
          <a:stretch/>
        </p:blipFill>
        <p:spPr>
          <a:xfrm>
            <a:off x="4874986" y="3874072"/>
            <a:ext cx="3325585" cy="20036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134862" y="3596640"/>
            <a:ext cx="1130818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91119" y="4563823"/>
            <a:ext cx="2782455" cy="570675"/>
          </a:xfrm>
          <a:prstGeom prst="rect">
            <a:avLst/>
          </a:prstGeom>
          <a:noFill/>
          <a:ln w="762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49" y="412750"/>
            <a:ext cx="4020974" cy="281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77E92-F298-C23A-F58A-E29B95A6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98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46" y="855662"/>
            <a:ext cx="8524754" cy="5146675"/>
          </a:xfrm>
        </p:spPr>
        <p:txBody>
          <a:bodyPr>
            <a:normAutofit/>
          </a:bodyPr>
          <a:lstStyle/>
          <a:p>
            <a:r>
              <a:rPr lang="en-US" dirty="0"/>
              <a:t>Mercifully, there is a recipe for writing down that </a:t>
            </a:r>
            <a:r>
              <a:rPr lang="en-US" dirty="0" err="1"/>
              <a:t>Lagrangian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Write down all terms that are: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8000"/>
                </a:solidFill>
              </a:rPr>
              <a:t>1) Consistent with the symmetries of nature</a:t>
            </a:r>
          </a:p>
          <a:p>
            <a:endParaRPr lang="en-US" b="1" dirty="0">
              <a:solidFill>
                <a:srgbClr val="008000"/>
              </a:solidFill>
            </a:endParaRPr>
          </a:p>
          <a:p>
            <a:endParaRPr lang="en-US" b="1" dirty="0">
              <a:solidFill>
                <a:srgbClr val="008000"/>
              </a:solidFill>
            </a:endParaRPr>
          </a:p>
          <a:p>
            <a:endParaRPr lang="en-US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2) </a:t>
            </a:r>
            <a:r>
              <a:rPr lang="en-US" b="1" dirty="0" err="1">
                <a:solidFill>
                  <a:srgbClr val="008000"/>
                </a:solidFill>
              </a:rPr>
              <a:t>Renormalizible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96" y="3686125"/>
            <a:ext cx="5080000" cy="46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3671" y="4156025"/>
            <a:ext cx="544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Lorentz invariance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1796" y="3167390"/>
            <a:ext cx="544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Gauge invariance: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046" y="53944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i="1" dirty="0"/>
              <a:t>All appear in nature, except 1 mystery absentee (strong CPV).</a:t>
            </a:r>
          </a:p>
          <a:p>
            <a:endParaRPr lang="en-US" sz="1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4E911D-04FE-E6E5-D9B8-00D20186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7772400" cy="1609344"/>
          </a:xfrm>
        </p:spPr>
        <p:txBody>
          <a:bodyPr/>
          <a:lstStyle/>
          <a:p>
            <a:r>
              <a:rPr lang="en-US" dirty="0"/>
              <a:t>Is there more?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0800"/>
          </a:xfrm>
        </p:spPr>
        <p:txBody>
          <a:bodyPr>
            <a:normAutofit/>
          </a:bodyPr>
          <a:lstStyle/>
          <a:p>
            <a:r>
              <a:rPr lang="en-US" dirty="0"/>
              <a:t>We’ve never seen a particle interaction not predicted by the SM.  But we suspect there is new physics out there…</a:t>
            </a:r>
          </a:p>
          <a:p>
            <a:pPr lvl="1"/>
            <a:r>
              <a:rPr lang="en-US" dirty="0"/>
              <a:t>Dark matter</a:t>
            </a:r>
          </a:p>
          <a:p>
            <a:pPr lvl="1"/>
            <a:r>
              <a:rPr lang="en-US" dirty="0"/>
              <a:t>Hierarchy problem</a:t>
            </a:r>
          </a:p>
          <a:p>
            <a:pPr lvl="1"/>
            <a:r>
              <a:rPr lang="en-US" dirty="0"/>
              <a:t>Gauge unification</a:t>
            </a:r>
          </a:p>
          <a:p>
            <a:pPr lvl="1"/>
            <a:r>
              <a:rPr lang="en-US" dirty="0"/>
              <a:t>Etc…</a:t>
            </a:r>
          </a:p>
          <a:p>
            <a:pPr lvl="1"/>
            <a:endParaRPr lang="en-US" dirty="0"/>
          </a:p>
          <a:p>
            <a:r>
              <a:rPr lang="en-US" dirty="0"/>
              <a:t>Lots of ideas:</a:t>
            </a:r>
          </a:p>
          <a:p>
            <a:pPr lvl="1"/>
            <a:r>
              <a:rPr lang="en-US" dirty="0"/>
              <a:t>SUSY</a:t>
            </a:r>
          </a:p>
          <a:p>
            <a:pPr lvl="1"/>
            <a:r>
              <a:rPr lang="en-US" dirty="0"/>
              <a:t>Extra dimensions</a:t>
            </a:r>
          </a:p>
          <a:p>
            <a:pPr lvl="1"/>
            <a:r>
              <a:rPr lang="en-US" dirty="0"/>
              <a:t>String theory</a:t>
            </a:r>
          </a:p>
          <a:p>
            <a:pPr lvl="1"/>
            <a:r>
              <a:rPr lang="en-US" dirty="0"/>
              <a:t>Lorentz violation</a:t>
            </a:r>
          </a:p>
          <a:p>
            <a:pPr lvl="1"/>
            <a:r>
              <a:rPr lang="en-US" dirty="0"/>
              <a:t>[your favorite theory]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218" y="2670548"/>
            <a:ext cx="5267232" cy="38064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5200" y="2670548"/>
            <a:ext cx="43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Evidence for dark matter from gravitational lensing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6D288-3B87-69C1-13AC-5CCAFDCE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4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3656" y="4633535"/>
            <a:ext cx="5803900" cy="7112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4408"/>
            <a:ext cx="8229600" cy="4876800"/>
          </a:xfrm>
        </p:spPr>
        <p:txBody>
          <a:bodyPr/>
          <a:lstStyle/>
          <a:p>
            <a:r>
              <a:rPr lang="en-US" dirty="0"/>
              <a:t>We believe that whatever the new physics is, it kicks in a high energies (that</a:t>
            </a:r>
            <a:r>
              <a:rPr lang="fr-FR" dirty="0"/>
              <a:t>’</a:t>
            </a:r>
            <a:r>
              <a:rPr lang="en-US" dirty="0"/>
              <a:t>s why we build accelerators).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Technically we say the SM is likely a “low energy effective theory”.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880" y="3429000"/>
            <a:ext cx="6479628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930" y="4795460"/>
            <a:ext cx="5080000" cy="469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3381" y="2984500"/>
            <a:ext cx="557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At high energies: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005" y="4452738"/>
            <a:ext cx="557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At low energies: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224536" y="4803020"/>
            <a:ext cx="1009650" cy="46234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6930" y="3584665"/>
            <a:ext cx="623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COMPLETE THEORY, VALID AT ALL ENERGIES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3B16D-908F-0971-581A-8C82AEF8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12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3656" y="4633535"/>
            <a:ext cx="5803900" cy="7112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0880" y="3429000"/>
            <a:ext cx="6479628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3381" y="2984500"/>
            <a:ext cx="557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At high energies: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005" y="4452738"/>
            <a:ext cx="557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At low energies: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224536" y="4803020"/>
            <a:ext cx="1009650" cy="46234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3B16D-908F-0971-581A-8C82AEF8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10E772-B9CD-56F5-6126-EBB83B952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656" y="3534629"/>
            <a:ext cx="3009900" cy="55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ABD6D-111D-0E85-EB5C-F228EB2BE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281" y="4728785"/>
            <a:ext cx="3200400" cy="5207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4B6A5A-E4AD-C0E9-29E4-3E68487F516F}"/>
              </a:ext>
            </a:extLst>
          </p:cNvPr>
          <p:cNvSpPr txBox="1">
            <a:spLocks/>
          </p:cNvSpPr>
          <p:nvPr/>
        </p:nvSpPr>
        <p:spPr>
          <a:xfrm>
            <a:off x="457200" y="994408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As a point of reference, here is another low energy effective theory:</a:t>
            </a: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17E34BC-F631-669D-6A3F-D74B0104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50" y="3248719"/>
            <a:ext cx="838904" cy="11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saac Newton - Quotes, Facts &amp; Laws">
            <a:extLst>
              <a:ext uri="{FF2B5EF4-FFF2-40B4-BE49-F238E27FC236}">
                <a16:creationId xmlns:a16="http://schemas.microsoft.com/office/drawing/2014/main" id="{B693475F-6062-9F5A-634F-78CCAF73C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r="12123"/>
          <a:stretch/>
        </p:blipFill>
        <p:spPr bwMode="auto">
          <a:xfrm>
            <a:off x="8239761" y="4452739"/>
            <a:ext cx="838903" cy="11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650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3656" y="4633535"/>
            <a:ext cx="5803900" cy="7112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0880" y="3429000"/>
            <a:ext cx="6479628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3381" y="2984500"/>
            <a:ext cx="557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At high energies: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005" y="4452738"/>
            <a:ext cx="557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At low energies: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224536" y="4803020"/>
            <a:ext cx="1009650" cy="46234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3B16D-908F-0971-581A-8C82AEF8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10E772-B9CD-56F5-6126-EBB83B952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656" y="3534629"/>
            <a:ext cx="3009900" cy="55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D5B8C-434B-B402-51C6-BFEF72B30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906" y="4764121"/>
            <a:ext cx="5435855" cy="459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1DCDA-EEB5-FB7B-40C8-5430C6C90970}"/>
              </a:ext>
            </a:extLst>
          </p:cNvPr>
          <p:cNvSpPr txBox="1"/>
          <p:nvPr/>
        </p:nvSpPr>
        <p:spPr>
          <a:xfrm>
            <a:off x="5201920" y="5907809"/>
            <a:ext cx="287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“dimension-4 correction”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A6C2B2-7821-BC12-BE25-C17005332D92}"/>
              </a:ext>
            </a:extLst>
          </p:cNvPr>
          <p:cNvCxnSpPr>
            <a:cxnSpLocks/>
          </p:cNvCxnSpPr>
          <p:nvPr/>
        </p:nvCxnSpPr>
        <p:spPr>
          <a:xfrm flipV="1">
            <a:off x="6461760" y="5525681"/>
            <a:ext cx="0" cy="38212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57272AA-7E91-F141-791E-DD3BD5DCEEBC}"/>
              </a:ext>
            </a:extLst>
          </p:cNvPr>
          <p:cNvSpPr txBox="1">
            <a:spLocks/>
          </p:cNvSpPr>
          <p:nvPr/>
        </p:nvSpPr>
        <p:spPr>
          <a:xfrm>
            <a:off x="457200" y="994408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As a point of reference, here is another low energy effective theory:</a:t>
            </a:r>
            <a:endParaRPr lang="en-US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520411B-54E7-4CF8-19DB-D18E45AA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50" y="3248719"/>
            <a:ext cx="838904" cy="11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E2179B-122E-45E4-2806-505DD51E3C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4"/>
          <a:stretch/>
        </p:blipFill>
        <p:spPr>
          <a:xfrm>
            <a:off x="8239760" y="4452276"/>
            <a:ext cx="904239" cy="9994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FD6DB7-AFE4-14C4-328D-AC6D73300543}"/>
              </a:ext>
            </a:extLst>
          </p:cNvPr>
          <p:cNvSpPr txBox="1"/>
          <p:nvPr/>
        </p:nvSpPr>
        <p:spPr>
          <a:xfrm>
            <a:off x="457200" y="6406061"/>
            <a:ext cx="790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And, we can test the high energy theory by confirming these corrections.</a:t>
            </a:r>
          </a:p>
        </p:txBody>
      </p:sp>
    </p:spTree>
    <p:extLst>
      <p:ext uri="{BB962C8B-B14F-4D97-AF65-F5344CB8AC3E}">
        <p14:creationId xmlns:p14="http://schemas.microsoft.com/office/powerpoint/2010/main" val="394769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72" y="959849"/>
            <a:ext cx="7188200" cy="105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2469"/>
            <a:ext cx="429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If SM is a low energy effective theory: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4005" y="289395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Dimension-5 terms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7072" y="348590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Dimension-6 terms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41579" y="4143301"/>
            <a:ext cx="178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Etc</a:t>
            </a:r>
            <a:r>
              <a:rPr lang="mr-IN" b="1" dirty="0">
                <a:solidFill>
                  <a:srgbClr val="C00000"/>
                </a:solidFill>
              </a:rPr>
              <a:t>…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45084" y="2129742"/>
            <a:ext cx="567159" cy="81022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666065" y="2129742"/>
            <a:ext cx="468517" cy="13561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500395" y="2129742"/>
            <a:ext cx="286763" cy="201356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flipH="1">
            <a:off x="508704" y="4888242"/>
            <a:ext cx="613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E</a:t>
            </a:r>
            <a:r>
              <a:rPr lang="en-US" b="1" baseline="-25000" dirty="0" err="1">
                <a:solidFill>
                  <a:srgbClr val="002060"/>
                </a:solidFill>
              </a:rPr>
              <a:t>new</a:t>
            </a:r>
            <a:r>
              <a:rPr lang="en-US" b="1" baseline="-25000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 &gt; 10 </a:t>
            </a:r>
            <a:r>
              <a:rPr lang="en-US" b="1" dirty="0" err="1">
                <a:solidFill>
                  <a:srgbClr val="002060"/>
                </a:solidFill>
              </a:rPr>
              <a:t>TeV</a:t>
            </a:r>
            <a:r>
              <a:rPr lang="en-US" b="1" dirty="0">
                <a:solidFill>
                  <a:srgbClr val="002060"/>
                </a:solidFill>
              </a:rPr>
              <a:t> 			Seems likely (LHC)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E</a:t>
            </a:r>
            <a:r>
              <a:rPr lang="en-US" b="1" baseline="-25000" dirty="0" err="1">
                <a:solidFill>
                  <a:srgbClr val="002060"/>
                </a:solidFill>
              </a:rPr>
              <a:t>new</a:t>
            </a:r>
            <a:r>
              <a:rPr lang="en-US" b="1" baseline="-25000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 ~ 10</a:t>
            </a:r>
            <a:r>
              <a:rPr lang="en-US" b="1" baseline="30000" dirty="0">
                <a:solidFill>
                  <a:srgbClr val="002060"/>
                </a:solidFill>
              </a:rPr>
              <a:t>13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TeV</a:t>
            </a:r>
            <a:r>
              <a:rPr lang="en-US" b="1" dirty="0">
                <a:solidFill>
                  <a:srgbClr val="002060"/>
                </a:solidFill>
              </a:rPr>
              <a:t>			Maybe?  (GUT scale)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0977" y="2251997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Standard model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91262" y="1766634"/>
            <a:ext cx="766935" cy="4853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7312F-0CA7-3D98-E947-4F2CBAE1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6" y="533401"/>
            <a:ext cx="3953482" cy="655782"/>
          </a:xfrm>
        </p:spPr>
        <p:txBody>
          <a:bodyPr>
            <a:normAutofit fontScale="90000"/>
          </a:bodyPr>
          <a:lstStyle/>
          <a:p>
            <a:r>
              <a:rPr lang="en-US" dirty="0"/>
              <a:t>The zoo of 0nubb searches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331B-6B5D-C44E-A3BC-A26C6F1395F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89" y="1524000"/>
            <a:ext cx="4303738" cy="25230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8" t="20948" r="55829" b="12640"/>
          <a:stretch/>
        </p:blipFill>
        <p:spPr bwMode="auto">
          <a:xfrm>
            <a:off x="4817019" y="533401"/>
            <a:ext cx="3006667" cy="35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45" y="4191000"/>
            <a:ext cx="3369800" cy="2527350"/>
          </a:xfrm>
          <a:prstGeom prst="rect">
            <a:avLst/>
          </a:prstGeom>
          <a:ln>
            <a:solidFill>
              <a:srgbClr val="29293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5339" t="12096" b="41899"/>
          <a:stretch/>
        </p:blipFill>
        <p:spPr>
          <a:xfrm>
            <a:off x="3839676" y="4114799"/>
            <a:ext cx="1960575" cy="2743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446" y="4172577"/>
            <a:ext cx="3124200" cy="260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6990683" y="2087816"/>
            <a:ext cx="2720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Many completely different technologies</a:t>
            </a:r>
            <a:r>
              <a:rPr lang="is-IS" b="1" i="1" dirty="0"/>
              <a:t>…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05364" y="1524000"/>
            <a:ext cx="20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CUORE/CUPID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3641" y="3108055"/>
            <a:ext cx="956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GERDA/MAJORANA/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Legend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7537" y="6349018"/>
            <a:ext cx="20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EXO/</a:t>
            </a:r>
            <a:r>
              <a:rPr lang="en-US" b="1" dirty="0" err="1">
                <a:solidFill>
                  <a:schemeClr val="bg1"/>
                </a:solidFill>
              </a:rPr>
              <a:t>nEXO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5591" y="6349018"/>
            <a:ext cx="20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bg1"/>
                </a:solidFill>
              </a:rPr>
              <a:t>Kamland</a:t>
            </a:r>
            <a:r>
              <a:rPr lang="en-US" b="1" dirty="0">
                <a:solidFill>
                  <a:schemeClr val="bg1"/>
                </a:solidFill>
              </a:rPr>
              <a:t> Zen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5616" y="6349018"/>
            <a:ext cx="20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SNO+</a:t>
            </a:r>
          </a:p>
        </p:txBody>
      </p:sp>
    </p:spTree>
    <p:extLst>
      <p:ext uri="{BB962C8B-B14F-4D97-AF65-F5344CB8AC3E}">
        <p14:creationId xmlns:p14="http://schemas.microsoft.com/office/powerpoint/2010/main" val="262235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72" y="959849"/>
            <a:ext cx="7188200" cy="10541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5774" y="2372809"/>
            <a:ext cx="8345709" cy="44756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only dimension-5 operator one can add obeying SM gauge symmetry: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term does an important thing - it makes neutrinos </a:t>
            </a:r>
            <a:r>
              <a:rPr lang="en-US" dirty="0" err="1"/>
              <a:t>Majorana</a:t>
            </a:r>
            <a:r>
              <a:rPr lang="en-US" dirty="0"/>
              <a:t> particles, with mass suppressed by the new physics scale.</a:t>
            </a:r>
          </a:p>
          <a:p>
            <a:endParaRPr lang="en-US" dirty="0"/>
          </a:p>
          <a:p>
            <a:r>
              <a:rPr lang="en-US" dirty="0"/>
              <a:t>And it makes the theory non-</a:t>
            </a:r>
            <a:r>
              <a:rPr lang="en-US" dirty="0" err="1"/>
              <a:t>renormalizible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implying there  must be something else at high scale.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93147" y="2964656"/>
            <a:ext cx="7080250" cy="1676916"/>
            <a:chOff x="2254250" y="3343355"/>
            <a:chExt cx="7080250" cy="1676916"/>
          </a:xfrm>
        </p:grpSpPr>
        <p:sp>
          <p:nvSpPr>
            <p:cNvPr id="5" name="TextBox 4"/>
            <p:cNvSpPr txBox="1"/>
            <p:nvPr/>
          </p:nvSpPr>
          <p:spPr>
            <a:xfrm>
              <a:off x="3302000" y="4604192"/>
              <a:ext cx="6032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7030A0"/>
                  </a:solidFill>
                </a:rPr>
                <a:t>Weinberg 1979.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100" y="3467543"/>
              <a:ext cx="3740150" cy="101246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254250" y="3343355"/>
              <a:ext cx="4064000" cy="16769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3275634" y="890253"/>
            <a:ext cx="1794076" cy="1235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52469"/>
            <a:ext cx="429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If SM is a low energy effective theory: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0AB4C7-A9C4-23D1-9632-9B3468EC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74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63" t="7986" r="18190" b="21016"/>
          <a:stretch/>
        </p:blipFill>
        <p:spPr>
          <a:xfrm>
            <a:off x="4120444" y="3132668"/>
            <a:ext cx="4797778" cy="3527778"/>
          </a:xfrm>
          <a:ln>
            <a:solidFill>
              <a:schemeClr val="tx1"/>
            </a:solidFill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-289560" y="1268759"/>
            <a:ext cx="740156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2100" b="1" dirty="0"/>
              <a:t>A rare radioactive process, energetically allowed for some even-even nuclei where m</a:t>
            </a:r>
            <a:r>
              <a:rPr lang="en-US" sz="2100" b="1" baseline="-25000" dirty="0"/>
              <a:t>Z+1</a:t>
            </a:r>
            <a:r>
              <a:rPr lang="en-US" sz="2100" b="1" dirty="0"/>
              <a:t> &gt; </a:t>
            </a:r>
            <a:r>
              <a:rPr lang="en-US" sz="2100" b="1" dirty="0" err="1"/>
              <a:t>m</a:t>
            </a:r>
            <a:r>
              <a:rPr lang="en-US" sz="2100" b="1" baseline="-25000" dirty="0" err="1"/>
              <a:t>Z</a:t>
            </a:r>
            <a:r>
              <a:rPr lang="en-US" sz="2100" b="1" dirty="0"/>
              <a:t> &gt; m</a:t>
            </a:r>
            <a:r>
              <a:rPr lang="en-US" sz="2100" b="1" baseline="-25000" dirty="0"/>
              <a:t>Z+2</a:t>
            </a:r>
            <a:endParaRPr lang="en-US" sz="2100" b="1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solidFill>
                  <a:srgbClr val="FF0000"/>
                </a:solidFill>
              </a:rPr>
              <a:t>	(</a:t>
            </a:r>
            <a:r>
              <a:rPr lang="en-US" b="1" i="1" dirty="0">
                <a:solidFill>
                  <a:srgbClr val="FF0000"/>
                </a:solidFill>
              </a:rPr>
              <a:t>Z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b="1" i="1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→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i="1" dirty="0">
                <a:solidFill>
                  <a:srgbClr val="FF0000"/>
                </a:solidFill>
              </a:rPr>
              <a:t>Z</a:t>
            </a:r>
            <a:r>
              <a:rPr lang="en-US" b="1" dirty="0">
                <a:solidFill>
                  <a:srgbClr val="FF0000"/>
                </a:solidFill>
              </a:rPr>
              <a:t>+2,</a:t>
            </a:r>
            <a:r>
              <a:rPr lang="en-US" b="1" i="1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) +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 + </a:t>
            </a:r>
            <a:r>
              <a:rPr lang="en-US" b="1" u="sng" dirty="0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 +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+ </a:t>
            </a:r>
            <a:r>
              <a:rPr lang="en-US" b="1" u="sng" dirty="0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19250"/>
            <a:ext cx="8534400" cy="1143000"/>
          </a:xfrm>
        </p:spPr>
        <p:txBody>
          <a:bodyPr/>
          <a:lstStyle/>
          <a:p>
            <a:r>
              <a:rPr lang="en-US" dirty="0"/>
              <a:t>Double-Beta Decay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8245" t="700" r="2213" b="44878"/>
          <a:stretch/>
        </p:blipFill>
        <p:spPr>
          <a:xfrm>
            <a:off x="922866" y="2856428"/>
            <a:ext cx="2915355" cy="239475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5715000" y="5251185"/>
            <a:ext cx="945444" cy="10423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600" y="5847605"/>
            <a:ext cx="3706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(NB: this decay mode has nothing to do with </a:t>
            </a:r>
            <a:r>
              <a:rPr lang="en-US" i="1" dirty="0" err="1"/>
              <a:t>Majorana</a:t>
            </a:r>
            <a:r>
              <a:rPr lang="en-US" i="1" dirty="0"/>
              <a:t> neutrinos, but we’ll get back to them soon)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A4B3A4-9E9C-CC89-AAE8-E9A41E0A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21</a:t>
            </a:fld>
            <a:endParaRPr lang="en-US"/>
          </a:p>
        </p:txBody>
      </p:sp>
      <p:pic>
        <p:nvPicPr>
          <p:cNvPr id="7172" name="Picture 4" descr="Maria Goeppert-Mayer, Mathematician and Physicist">
            <a:extLst>
              <a:ext uri="{FF2B5EF4-FFF2-40B4-BE49-F238E27FC236}">
                <a16:creationId xmlns:a16="http://schemas.microsoft.com/office/drawing/2014/main" id="{0B4B6A10-AA8A-EF65-C563-36F86B3CA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r="27582" b="7867"/>
          <a:stretch/>
        </p:blipFill>
        <p:spPr bwMode="auto">
          <a:xfrm>
            <a:off x="7323102" y="123788"/>
            <a:ext cx="1595120" cy="2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CDE1D-6024-8610-0FA2-DFC7926FD4A3}"/>
              </a:ext>
            </a:extLst>
          </p:cNvPr>
          <p:cNvSpPr txBox="1"/>
          <p:nvPr/>
        </p:nvSpPr>
        <p:spPr>
          <a:xfrm>
            <a:off x="7112000" y="2367280"/>
            <a:ext cx="193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Maria Goeppert Mayer</a:t>
            </a:r>
          </a:p>
        </p:txBody>
      </p:sp>
    </p:spTree>
    <p:extLst>
      <p:ext uri="{BB962C8B-B14F-4D97-AF65-F5344CB8AC3E}">
        <p14:creationId xmlns:p14="http://schemas.microsoft.com/office/powerpoint/2010/main" val="832587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516" y="2487593"/>
            <a:ext cx="4333257" cy="4288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71" y="182880"/>
            <a:ext cx="6331352" cy="22934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8245" t="700" r="2213" b="44878"/>
          <a:stretch/>
        </p:blipFill>
        <p:spPr>
          <a:xfrm>
            <a:off x="724358" y="3828162"/>
            <a:ext cx="3389501" cy="2784234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-1" y="2627833"/>
            <a:ext cx="4919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Observed in </a:t>
            </a:r>
            <a:r>
              <a:rPr lang="en-US" b="1" baseline="30000" dirty="0">
                <a:solidFill>
                  <a:srgbClr val="C00000"/>
                </a:solidFill>
              </a:rPr>
              <a:t>82</a:t>
            </a:r>
            <a:r>
              <a:rPr lang="en-US" b="1" dirty="0">
                <a:solidFill>
                  <a:srgbClr val="C00000"/>
                </a:solidFill>
              </a:rPr>
              <a:t>Se, 52 years after prediction.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Half-life is ~10</a:t>
            </a:r>
            <a:r>
              <a:rPr lang="en-US" b="1" baseline="30000" dirty="0">
                <a:solidFill>
                  <a:srgbClr val="C00000"/>
                </a:solidFill>
              </a:rPr>
              <a:t>13</a:t>
            </a:r>
            <a:r>
              <a:rPr lang="en-US" b="1" dirty="0">
                <a:solidFill>
                  <a:srgbClr val="C00000"/>
                </a:solidFill>
              </a:rPr>
              <a:t> times age of Universe.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9144" y="421639"/>
            <a:ext cx="2409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Discovery of double beta decay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4238" y="1446835"/>
            <a:ext cx="1030147" cy="1967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7630" y="3819646"/>
            <a:ext cx="1666755" cy="601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9CB03F-BBD5-F6C5-28E8-191FE4DB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68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81" y="-87628"/>
            <a:ext cx="7772400" cy="1609344"/>
          </a:xfrm>
        </p:spPr>
        <p:txBody>
          <a:bodyPr/>
          <a:lstStyle/>
          <a:p>
            <a:r>
              <a:rPr lang="en-US" dirty="0"/>
              <a:t>Double beta with no neutrinos?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4046" y="1962912"/>
            <a:ext cx="3952754" cy="4876800"/>
          </a:xfrm>
        </p:spPr>
        <p:txBody>
          <a:bodyPr/>
          <a:lstStyle/>
          <a:p>
            <a:r>
              <a:rPr lang="en-US" dirty="0"/>
              <a:t>This can only happen if the neutrino is its own antiparticle.</a:t>
            </a:r>
          </a:p>
          <a:p>
            <a:endParaRPr lang="en-US" dirty="0"/>
          </a:p>
          <a:p>
            <a:r>
              <a:rPr lang="en-US" dirty="0"/>
              <a:t>Observation of double beta decay with no neutrinos would prove the neutrino to be a Majorana fermion.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How fast will this decay go? Lets find out!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25" t="45566" r="36407" b="-1044"/>
          <a:stretch/>
        </p:blipFill>
        <p:spPr>
          <a:xfrm>
            <a:off x="190981" y="2482592"/>
            <a:ext cx="4257433" cy="291120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82F8CA-FEA9-A843-B8CC-D412C58D8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45" t="700" r="2213" b="44878"/>
          <a:stretch/>
        </p:blipFill>
        <p:spPr>
          <a:xfrm>
            <a:off x="190981" y="1600200"/>
            <a:ext cx="1483506" cy="1218595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4B6FF-FA44-5D4E-F0A4-60622FE5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4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e All Brains Good at Math? - Nautilus">
            <a:extLst>
              <a:ext uri="{FF2B5EF4-FFF2-40B4-BE49-F238E27FC236}">
                <a16:creationId xmlns:a16="http://schemas.microsoft.com/office/drawing/2014/main" id="{C9B3BAA7-3D6D-B0A9-7FAC-63E3D9632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6B6CDA-BD9D-DA95-87B5-8E7D8738D542}"/>
              </a:ext>
            </a:extLst>
          </p:cNvPr>
          <p:cNvSpPr txBox="1"/>
          <p:nvPr/>
        </p:nvSpPr>
        <p:spPr>
          <a:xfrm>
            <a:off x="927670" y="993523"/>
            <a:ext cx="3831049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TIME FOR MATH INTERLUDE 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857AE-8540-46B0-579A-AF087BC1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69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965" y="2271889"/>
            <a:ext cx="4785391" cy="4390213"/>
          </a:xfrm>
          <a:prstGeom prst="rect">
            <a:avLst/>
          </a:prstGeom>
          <a:ln>
            <a:solidFill>
              <a:srgbClr val="292934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03076" y="4307916"/>
            <a:ext cx="3492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0066"/>
                </a:solidFill>
                <a:sym typeface="Wingdings"/>
              </a:rPr>
              <a:t>Larger G  higher rate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660066"/>
              </a:solidFill>
              <a:sym typeface="Wingdings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0066"/>
                </a:solidFill>
                <a:sym typeface="Wingdings"/>
              </a:rPr>
              <a:t>Helps if Q is above most background </a:t>
            </a:r>
            <a:r>
              <a:rPr lang="en-US" dirty="0" err="1">
                <a:solidFill>
                  <a:srgbClr val="660066"/>
                </a:solidFill>
                <a:sym typeface="Wingdings"/>
              </a:rPr>
              <a:t>γ</a:t>
            </a:r>
            <a:r>
              <a:rPr lang="en-US" dirty="0">
                <a:solidFill>
                  <a:srgbClr val="660066"/>
                </a:solidFill>
                <a:sym typeface="Wingdings"/>
              </a:rPr>
              <a:t> rays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660066"/>
              </a:solidFill>
              <a:sym typeface="Wingdings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660066"/>
                </a:solidFill>
                <a:sym typeface="Wingdings"/>
              </a:rPr>
              <a:t>Abundance, cost, and ease of enrichment are also factors influencing isotope choice.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9333" y="342895"/>
            <a:ext cx="8229600" cy="990600"/>
          </a:xfrm>
        </p:spPr>
        <p:txBody>
          <a:bodyPr/>
          <a:lstStyle/>
          <a:p>
            <a:r>
              <a:rPr lang="en-US" dirty="0"/>
              <a:t>Double Beta Isotopes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63" t="7986" r="18190" b="21016"/>
          <a:stretch/>
        </p:blipFill>
        <p:spPr>
          <a:xfrm>
            <a:off x="169333" y="1333495"/>
            <a:ext cx="3771056" cy="277283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00" y="124869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Phase space factor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1895" y="8925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Energy </a:t>
            </a:r>
            <a:r>
              <a:rPr lang="en-US">
                <a:solidFill>
                  <a:srgbClr val="7030A0"/>
                </a:solidFill>
              </a:rPr>
              <a:t>of peak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082" y="46885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Natural abundance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496300" y="795790"/>
            <a:ext cx="0" cy="12441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378700" y="1333495"/>
            <a:ext cx="0" cy="70644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141895" y="1618026"/>
            <a:ext cx="0" cy="4143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B629AF5-40C7-B296-4361-CE240EF1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8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08308-85CA-C7A7-597B-570446E7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67" y="0"/>
            <a:ext cx="7772400" cy="1609344"/>
          </a:xfrm>
        </p:spPr>
        <p:txBody>
          <a:bodyPr/>
          <a:lstStyle/>
          <a:p>
            <a:r>
              <a:rPr lang="en-US" dirty="0"/>
              <a:t>Nuclear matrix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1AC36-0EF5-437E-59A4-69BB2ACCB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F114C-FE51-083D-6E43-D9A8E81B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4C07B-8631-9397-D3D4-16B4F62EA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94" y="1355649"/>
            <a:ext cx="7933994" cy="50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14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EDC93BB-839C-DE57-0F61-C2C4DAD1A72D}"/>
              </a:ext>
            </a:extLst>
          </p:cNvPr>
          <p:cNvGrpSpPr/>
          <p:nvPr/>
        </p:nvGrpSpPr>
        <p:grpSpPr>
          <a:xfrm>
            <a:off x="1618747" y="577537"/>
            <a:ext cx="7424392" cy="1906171"/>
            <a:chOff x="197708" y="470437"/>
            <a:chExt cx="8845431" cy="2013271"/>
          </a:xfrm>
        </p:grpSpPr>
        <p:pic>
          <p:nvPicPr>
            <p:cNvPr id="6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FB8527BF-B7F1-4713-9F76-081F590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6008153" y="977793"/>
              <a:ext cx="2704705" cy="130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B193A1CA-E16F-3DAB-AB03-95D9B408A9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3088284" y="968531"/>
              <a:ext cx="2742972" cy="132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B1A3B1-D5FB-99E4-53A7-5B04F370F319}"/>
                </a:ext>
              </a:extLst>
            </p:cNvPr>
            <p:cNvGrpSpPr/>
            <p:nvPr/>
          </p:nvGrpSpPr>
          <p:grpSpPr>
            <a:xfrm>
              <a:off x="316697" y="986957"/>
              <a:ext cx="2742973" cy="1327796"/>
              <a:chOff x="427908" y="678038"/>
              <a:chExt cx="3679116" cy="1780957"/>
            </a:xfrm>
          </p:grpSpPr>
          <p:pic>
            <p:nvPicPr>
              <p:cNvPr id="1026" name="Picture 2" descr="Feynman diagrams for neutrinoless double beta decay: (a) Conventional... |  Download Scientific Diagram">
                <a:extLst>
                  <a:ext uri="{FF2B5EF4-FFF2-40B4-BE49-F238E27FC236}">
                    <a16:creationId xmlns:a16="http://schemas.microsoft.com/office/drawing/2014/main" id="{2D026482-B9CF-DCF4-040F-F38DF0838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86" b="11647"/>
              <a:stretch/>
            </p:blipFill>
            <p:spPr bwMode="auto">
              <a:xfrm>
                <a:off x="427908" y="678038"/>
                <a:ext cx="3679116" cy="1780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F7EC69-C657-86E5-73B4-932DAD86C57D}"/>
                  </a:ext>
                </a:extLst>
              </p:cNvPr>
              <p:cNvSpPr txBox="1"/>
              <p:nvPr/>
            </p:nvSpPr>
            <p:spPr>
              <a:xfrm>
                <a:off x="2384854" y="1543802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B050"/>
                    </a:solidFill>
                  </a:rPr>
                  <a:t>1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A44ED2-3091-DD41-38A5-7AEBCE87E7B4}"/>
                </a:ext>
              </a:extLst>
            </p:cNvPr>
            <p:cNvSpPr txBox="1"/>
            <p:nvPr/>
          </p:nvSpPr>
          <p:spPr>
            <a:xfrm>
              <a:off x="4522570" y="159718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2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1147CB-6C83-1040-DB96-B72103FF270F}"/>
                </a:ext>
              </a:extLst>
            </p:cNvPr>
            <p:cNvSpPr txBox="1"/>
            <p:nvPr/>
          </p:nvSpPr>
          <p:spPr>
            <a:xfrm>
              <a:off x="7409933" y="15848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8D69F5-8EFF-EE5D-D526-15A5FFE0714F}"/>
                </a:ext>
              </a:extLst>
            </p:cNvPr>
            <p:cNvSpPr txBox="1"/>
            <p:nvPr/>
          </p:nvSpPr>
          <p:spPr>
            <a:xfrm>
              <a:off x="3013174" y="128426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707D2D-4589-2D1B-FD6A-9A18365C8CE5}"/>
                </a:ext>
              </a:extLst>
            </p:cNvPr>
            <p:cNvSpPr txBox="1"/>
            <p:nvPr/>
          </p:nvSpPr>
          <p:spPr>
            <a:xfrm>
              <a:off x="5896042" y="1273503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F57DA5-6F7C-288D-4FCF-089F41558370}"/>
                </a:ext>
              </a:extLst>
            </p:cNvPr>
            <p:cNvCxnSpPr/>
            <p:nvPr/>
          </p:nvCxnSpPr>
          <p:spPr>
            <a:xfrm>
              <a:off x="197708" y="803189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770BF8-F523-9D2A-A5B6-8D073E957245}"/>
                </a:ext>
              </a:extLst>
            </p:cNvPr>
            <p:cNvCxnSpPr/>
            <p:nvPr/>
          </p:nvCxnSpPr>
          <p:spPr>
            <a:xfrm>
              <a:off x="8663430" y="756927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7C30A6-AF30-33C2-C5F0-3920D20E59EA}"/>
                </a:ext>
              </a:extLst>
            </p:cNvPr>
            <p:cNvSpPr txBox="1"/>
            <p:nvPr/>
          </p:nvSpPr>
          <p:spPr>
            <a:xfrm>
              <a:off x="8658097" y="47043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4FEC39F-5455-75B1-6617-9CDDCC823C40}"/>
              </a:ext>
            </a:extLst>
          </p:cNvPr>
          <p:cNvSpPr txBox="1"/>
          <p:nvPr/>
        </p:nvSpPr>
        <p:spPr>
          <a:xfrm>
            <a:off x="94834" y="1187328"/>
            <a:ext cx="1303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1"/>
                </a:solidFill>
              </a:rPr>
              <a:t>Γ</a:t>
            </a:r>
            <a:r>
              <a:rPr lang="en-US" sz="6000" b="1" dirty="0">
                <a:solidFill>
                  <a:schemeClr val="accent1"/>
                </a:solidFill>
              </a:rPr>
              <a:t> ⍺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453BF-35C2-2C26-81CF-C912A7A9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5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EDC93BB-839C-DE57-0F61-C2C4DAD1A72D}"/>
              </a:ext>
            </a:extLst>
          </p:cNvPr>
          <p:cNvGrpSpPr/>
          <p:nvPr/>
        </p:nvGrpSpPr>
        <p:grpSpPr>
          <a:xfrm>
            <a:off x="1618747" y="577537"/>
            <a:ext cx="7424392" cy="1906171"/>
            <a:chOff x="197708" y="470437"/>
            <a:chExt cx="8845431" cy="2013271"/>
          </a:xfrm>
        </p:grpSpPr>
        <p:pic>
          <p:nvPicPr>
            <p:cNvPr id="6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FB8527BF-B7F1-4713-9F76-081F590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6008153" y="977793"/>
              <a:ext cx="2704705" cy="130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B193A1CA-E16F-3DAB-AB03-95D9B408A9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3088284" y="968531"/>
              <a:ext cx="2742972" cy="132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B1A3B1-D5FB-99E4-53A7-5B04F370F319}"/>
                </a:ext>
              </a:extLst>
            </p:cNvPr>
            <p:cNvGrpSpPr/>
            <p:nvPr/>
          </p:nvGrpSpPr>
          <p:grpSpPr>
            <a:xfrm>
              <a:off x="316697" y="986957"/>
              <a:ext cx="2742973" cy="1327796"/>
              <a:chOff x="427908" y="678038"/>
              <a:chExt cx="3679116" cy="1780957"/>
            </a:xfrm>
          </p:grpSpPr>
          <p:pic>
            <p:nvPicPr>
              <p:cNvPr id="1026" name="Picture 2" descr="Feynman diagrams for neutrinoless double beta decay: (a) Conventional... |  Download Scientific Diagram">
                <a:extLst>
                  <a:ext uri="{FF2B5EF4-FFF2-40B4-BE49-F238E27FC236}">
                    <a16:creationId xmlns:a16="http://schemas.microsoft.com/office/drawing/2014/main" id="{2D026482-B9CF-DCF4-040F-F38DF0838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86" b="11647"/>
              <a:stretch/>
            </p:blipFill>
            <p:spPr bwMode="auto">
              <a:xfrm>
                <a:off x="427908" y="678038"/>
                <a:ext cx="3679116" cy="1780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F7EC69-C657-86E5-73B4-932DAD86C57D}"/>
                  </a:ext>
                </a:extLst>
              </p:cNvPr>
              <p:cNvSpPr txBox="1"/>
              <p:nvPr/>
            </p:nvSpPr>
            <p:spPr>
              <a:xfrm>
                <a:off x="2384854" y="1543802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B050"/>
                    </a:solidFill>
                  </a:rPr>
                  <a:t>1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A44ED2-3091-DD41-38A5-7AEBCE87E7B4}"/>
                </a:ext>
              </a:extLst>
            </p:cNvPr>
            <p:cNvSpPr txBox="1"/>
            <p:nvPr/>
          </p:nvSpPr>
          <p:spPr>
            <a:xfrm>
              <a:off x="4522570" y="159718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2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1147CB-6C83-1040-DB96-B72103FF270F}"/>
                </a:ext>
              </a:extLst>
            </p:cNvPr>
            <p:cNvSpPr txBox="1"/>
            <p:nvPr/>
          </p:nvSpPr>
          <p:spPr>
            <a:xfrm>
              <a:off x="7409933" y="15848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8D69F5-8EFF-EE5D-D526-15A5FFE0714F}"/>
                </a:ext>
              </a:extLst>
            </p:cNvPr>
            <p:cNvSpPr txBox="1"/>
            <p:nvPr/>
          </p:nvSpPr>
          <p:spPr>
            <a:xfrm>
              <a:off x="3013174" y="128426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707D2D-4589-2D1B-FD6A-9A18365C8CE5}"/>
                </a:ext>
              </a:extLst>
            </p:cNvPr>
            <p:cNvSpPr txBox="1"/>
            <p:nvPr/>
          </p:nvSpPr>
          <p:spPr>
            <a:xfrm>
              <a:off x="5896042" y="1273503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F57DA5-6F7C-288D-4FCF-089F41558370}"/>
                </a:ext>
              </a:extLst>
            </p:cNvPr>
            <p:cNvCxnSpPr/>
            <p:nvPr/>
          </p:nvCxnSpPr>
          <p:spPr>
            <a:xfrm>
              <a:off x="197708" y="803189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770BF8-F523-9D2A-A5B6-8D073E957245}"/>
                </a:ext>
              </a:extLst>
            </p:cNvPr>
            <p:cNvCxnSpPr/>
            <p:nvPr/>
          </p:nvCxnSpPr>
          <p:spPr>
            <a:xfrm>
              <a:off x="8663430" y="756927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7C30A6-AF30-33C2-C5F0-3920D20E59EA}"/>
                </a:ext>
              </a:extLst>
            </p:cNvPr>
            <p:cNvSpPr txBox="1"/>
            <p:nvPr/>
          </p:nvSpPr>
          <p:spPr>
            <a:xfrm>
              <a:off x="8658097" y="47043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4FEC39F-5455-75B1-6617-9CDDCC823C40}"/>
              </a:ext>
            </a:extLst>
          </p:cNvPr>
          <p:cNvSpPr txBox="1"/>
          <p:nvPr/>
        </p:nvSpPr>
        <p:spPr>
          <a:xfrm>
            <a:off x="94834" y="1187328"/>
            <a:ext cx="1303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1"/>
                </a:solidFill>
              </a:rPr>
              <a:t>Γ</a:t>
            </a:r>
            <a:r>
              <a:rPr lang="en-US" sz="6000" b="1" dirty="0">
                <a:solidFill>
                  <a:schemeClr val="accent1"/>
                </a:solidFill>
              </a:rPr>
              <a:t> ⍺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761082-3525-53E9-869C-C43423680D49}"/>
              </a:ext>
            </a:extLst>
          </p:cNvPr>
          <p:cNvSpPr txBox="1"/>
          <p:nvPr/>
        </p:nvSpPr>
        <p:spPr>
          <a:xfrm>
            <a:off x="2543924" y="32443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(U</a:t>
            </a:r>
            <a:r>
              <a:rPr lang="en-US" b="1" baseline="-25000" dirty="0">
                <a:solidFill>
                  <a:srgbClr val="00B050"/>
                </a:solidFill>
              </a:rPr>
              <a:t>e1</a:t>
            </a:r>
            <a:r>
              <a:rPr lang="en-US" b="1" dirty="0">
                <a:solidFill>
                  <a:srgbClr val="00B050"/>
                </a:solidFill>
              </a:rPr>
              <a:t>)</a:t>
            </a:r>
            <a:r>
              <a:rPr lang="en-US" b="1" baseline="30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b="1" baseline="-25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02C1B9-C26F-D44C-7B18-449EAFAED87C}"/>
              </a:ext>
            </a:extLst>
          </p:cNvPr>
          <p:cNvSpPr txBox="1"/>
          <p:nvPr/>
        </p:nvSpPr>
        <p:spPr>
          <a:xfrm>
            <a:off x="4843089" y="32443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(U</a:t>
            </a:r>
            <a:r>
              <a:rPr lang="en-US" b="1" baseline="-25000" dirty="0">
                <a:solidFill>
                  <a:srgbClr val="0070C0"/>
                </a:solidFill>
              </a:rPr>
              <a:t>e2</a:t>
            </a:r>
            <a:r>
              <a:rPr lang="en-US" b="1" dirty="0">
                <a:solidFill>
                  <a:srgbClr val="0070C0"/>
                </a:solidFill>
              </a:rPr>
              <a:t>)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m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7CB40F-29BB-ACD9-F3DA-24DBA04DD94D}"/>
              </a:ext>
            </a:extLst>
          </p:cNvPr>
          <p:cNvSpPr txBox="1"/>
          <p:nvPr/>
        </p:nvSpPr>
        <p:spPr>
          <a:xfrm>
            <a:off x="7266590" y="32443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(U</a:t>
            </a:r>
            <a:r>
              <a:rPr lang="en-US" b="1" baseline="-25000" dirty="0">
                <a:solidFill>
                  <a:srgbClr val="FF0000"/>
                </a:solidFill>
              </a:rPr>
              <a:t>e3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E6BC5D-798B-CBF3-2619-3B5A8BCEEDF8}"/>
              </a:ext>
            </a:extLst>
          </p:cNvPr>
          <p:cNvSpPr txBox="1"/>
          <p:nvPr/>
        </p:nvSpPr>
        <p:spPr>
          <a:xfrm>
            <a:off x="4147517" y="3133211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A134BF-E60D-2E81-2E37-EE648AE1FF03}"/>
              </a:ext>
            </a:extLst>
          </p:cNvPr>
          <p:cNvSpPr txBox="1"/>
          <p:nvPr/>
        </p:nvSpPr>
        <p:spPr>
          <a:xfrm>
            <a:off x="6567245" y="3123026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90B9131-E1B3-240E-4585-A11DE9A06EF2}"/>
              </a:ext>
            </a:extLst>
          </p:cNvPr>
          <p:cNvCxnSpPr>
            <a:cxnSpLocks/>
          </p:cNvCxnSpPr>
          <p:nvPr/>
        </p:nvCxnSpPr>
        <p:spPr>
          <a:xfrm>
            <a:off x="2510985" y="3133211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F636C08-65CA-3934-D48D-4BCED901CB25}"/>
              </a:ext>
            </a:extLst>
          </p:cNvPr>
          <p:cNvCxnSpPr>
            <a:cxnSpLocks/>
          </p:cNvCxnSpPr>
          <p:nvPr/>
        </p:nvCxnSpPr>
        <p:spPr>
          <a:xfrm>
            <a:off x="8393634" y="3123026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D8622F4-6F89-A89C-CF9C-9E95691DAF55}"/>
              </a:ext>
            </a:extLst>
          </p:cNvPr>
          <p:cNvSpPr txBox="1"/>
          <p:nvPr/>
        </p:nvSpPr>
        <p:spPr>
          <a:xfrm>
            <a:off x="8393634" y="2777892"/>
            <a:ext cx="323184" cy="495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19A02A-6220-0DF4-4EFB-C3EE761DB0E4}"/>
              </a:ext>
            </a:extLst>
          </p:cNvPr>
          <p:cNvSpPr txBox="1"/>
          <p:nvPr/>
        </p:nvSpPr>
        <p:spPr>
          <a:xfrm>
            <a:off x="932590" y="313861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9666F-619F-7BC9-5D2C-A198061E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04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EDC93BB-839C-DE57-0F61-C2C4DAD1A72D}"/>
              </a:ext>
            </a:extLst>
          </p:cNvPr>
          <p:cNvGrpSpPr/>
          <p:nvPr/>
        </p:nvGrpSpPr>
        <p:grpSpPr>
          <a:xfrm>
            <a:off x="1618747" y="577537"/>
            <a:ext cx="7424392" cy="1906171"/>
            <a:chOff x="197708" y="470437"/>
            <a:chExt cx="8845431" cy="2013271"/>
          </a:xfrm>
        </p:grpSpPr>
        <p:pic>
          <p:nvPicPr>
            <p:cNvPr id="6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FB8527BF-B7F1-4713-9F76-081F590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6008153" y="977793"/>
              <a:ext cx="2704705" cy="130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B193A1CA-E16F-3DAB-AB03-95D9B408A9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3088284" y="968531"/>
              <a:ext cx="2742972" cy="132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B1A3B1-D5FB-99E4-53A7-5B04F370F319}"/>
                </a:ext>
              </a:extLst>
            </p:cNvPr>
            <p:cNvGrpSpPr/>
            <p:nvPr/>
          </p:nvGrpSpPr>
          <p:grpSpPr>
            <a:xfrm>
              <a:off x="316697" y="986957"/>
              <a:ext cx="2742973" cy="1327796"/>
              <a:chOff x="427908" y="678038"/>
              <a:chExt cx="3679116" cy="1780957"/>
            </a:xfrm>
          </p:grpSpPr>
          <p:pic>
            <p:nvPicPr>
              <p:cNvPr id="1026" name="Picture 2" descr="Feynman diagrams for neutrinoless double beta decay: (a) Conventional... |  Download Scientific Diagram">
                <a:extLst>
                  <a:ext uri="{FF2B5EF4-FFF2-40B4-BE49-F238E27FC236}">
                    <a16:creationId xmlns:a16="http://schemas.microsoft.com/office/drawing/2014/main" id="{2D026482-B9CF-DCF4-040F-F38DF0838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86" b="11647"/>
              <a:stretch/>
            </p:blipFill>
            <p:spPr bwMode="auto">
              <a:xfrm>
                <a:off x="427908" y="678038"/>
                <a:ext cx="3679116" cy="1780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F7EC69-C657-86E5-73B4-932DAD86C57D}"/>
                  </a:ext>
                </a:extLst>
              </p:cNvPr>
              <p:cNvSpPr txBox="1"/>
              <p:nvPr/>
            </p:nvSpPr>
            <p:spPr>
              <a:xfrm>
                <a:off x="2384854" y="1543802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B050"/>
                    </a:solidFill>
                  </a:rPr>
                  <a:t>1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A44ED2-3091-DD41-38A5-7AEBCE87E7B4}"/>
                </a:ext>
              </a:extLst>
            </p:cNvPr>
            <p:cNvSpPr txBox="1"/>
            <p:nvPr/>
          </p:nvSpPr>
          <p:spPr>
            <a:xfrm>
              <a:off x="4522570" y="159718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2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1147CB-6C83-1040-DB96-B72103FF270F}"/>
                </a:ext>
              </a:extLst>
            </p:cNvPr>
            <p:cNvSpPr txBox="1"/>
            <p:nvPr/>
          </p:nvSpPr>
          <p:spPr>
            <a:xfrm>
              <a:off x="7409933" y="15848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8D69F5-8EFF-EE5D-D526-15A5FFE0714F}"/>
                </a:ext>
              </a:extLst>
            </p:cNvPr>
            <p:cNvSpPr txBox="1"/>
            <p:nvPr/>
          </p:nvSpPr>
          <p:spPr>
            <a:xfrm>
              <a:off x="3013174" y="128426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707D2D-4589-2D1B-FD6A-9A18365C8CE5}"/>
                </a:ext>
              </a:extLst>
            </p:cNvPr>
            <p:cNvSpPr txBox="1"/>
            <p:nvPr/>
          </p:nvSpPr>
          <p:spPr>
            <a:xfrm>
              <a:off x="5896042" y="1273503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F57DA5-6F7C-288D-4FCF-089F41558370}"/>
                </a:ext>
              </a:extLst>
            </p:cNvPr>
            <p:cNvCxnSpPr/>
            <p:nvPr/>
          </p:nvCxnSpPr>
          <p:spPr>
            <a:xfrm>
              <a:off x="197708" y="803189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770BF8-F523-9D2A-A5B6-8D073E957245}"/>
                </a:ext>
              </a:extLst>
            </p:cNvPr>
            <p:cNvCxnSpPr/>
            <p:nvPr/>
          </p:nvCxnSpPr>
          <p:spPr>
            <a:xfrm>
              <a:off x="8663430" y="756927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7C30A6-AF30-33C2-C5F0-3920D20E59EA}"/>
                </a:ext>
              </a:extLst>
            </p:cNvPr>
            <p:cNvSpPr txBox="1"/>
            <p:nvPr/>
          </p:nvSpPr>
          <p:spPr>
            <a:xfrm>
              <a:off x="8658097" y="47043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4FEC39F-5455-75B1-6617-9CDDCC823C40}"/>
              </a:ext>
            </a:extLst>
          </p:cNvPr>
          <p:cNvSpPr txBox="1"/>
          <p:nvPr/>
        </p:nvSpPr>
        <p:spPr>
          <a:xfrm>
            <a:off x="94834" y="1187328"/>
            <a:ext cx="1303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1"/>
                </a:solidFill>
              </a:rPr>
              <a:t>Γ</a:t>
            </a:r>
            <a:r>
              <a:rPr lang="en-US" sz="6000" b="1" dirty="0">
                <a:solidFill>
                  <a:schemeClr val="accent1"/>
                </a:solidFill>
              </a:rPr>
              <a:t> ⍺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761082-3525-53E9-869C-C43423680D49}"/>
              </a:ext>
            </a:extLst>
          </p:cNvPr>
          <p:cNvSpPr txBox="1"/>
          <p:nvPr/>
        </p:nvSpPr>
        <p:spPr>
          <a:xfrm>
            <a:off x="2543924" y="32443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(U</a:t>
            </a:r>
            <a:r>
              <a:rPr lang="en-US" b="1" baseline="-25000" dirty="0">
                <a:solidFill>
                  <a:srgbClr val="00B050"/>
                </a:solidFill>
              </a:rPr>
              <a:t>e1</a:t>
            </a:r>
            <a:r>
              <a:rPr lang="en-US" b="1" dirty="0">
                <a:solidFill>
                  <a:srgbClr val="00B050"/>
                </a:solidFill>
              </a:rPr>
              <a:t>)</a:t>
            </a:r>
            <a:r>
              <a:rPr lang="en-US" b="1" baseline="30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b="1" baseline="-25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02C1B9-C26F-D44C-7B18-449EAFAED87C}"/>
              </a:ext>
            </a:extLst>
          </p:cNvPr>
          <p:cNvSpPr txBox="1"/>
          <p:nvPr/>
        </p:nvSpPr>
        <p:spPr>
          <a:xfrm>
            <a:off x="4843089" y="32443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(U</a:t>
            </a:r>
            <a:r>
              <a:rPr lang="en-US" b="1" baseline="-25000" dirty="0">
                <a:solidFill>
                  <a:srgbClr val="0070C0"/>
                </a:solidFill>
              </a:rPr>
              <a:t>e2</a:t>
            </a:r>
            <a:r>
              <a:rPr lang="en-US" b="1" dirty="0">
                <a:solidFill>
                  <a:srgbClr val="0070C0"/>
                </a:solidFill>
              </a:rPr>
              <a:t>)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m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7CB40F-29BB-ACD9-F3DA-24DBA04DD94D}"/>
              </a:ext>
            </a:extLst>
          </p:cNvPr>
          <p:cNvSpPr txBox="1"/>
          <p:nvPr/>
        </p:nvSpPr>
        <p:spPr>
          <a:xfrm>
            <a:off x="7266590" y="32443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(U</a:t>
            </a:r>
            <a:r>
              <a:rPr lang="en-US" b="1" baseline="-25000" dirty="0">
                <a:solidFill>
                  <a:srgbClr val="FF0000"/>
                </a:solidFill>
              </a:rPr>
              <a:t>e3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E6BC5D-798B-CBF3-2619-3B5A8BCEEDF8}"/>
              </a:ext>
            </a:extLst>
          </p:cNvPr>
          <p:cNvSpPr txBox="1"/>
          <p:nvPr/>
        </p:nvSpPr>
        <p:spPr>
          <a:xfrm>
            <a:off x="4147517" y="3133211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A134BF-E60D-2E81-2E37-EE648AE1FF03}"/>
              </a:ext>
            </a:extLst>
          </p:cNvPr>
          <p:cNvSpPr txBox="1"/>
          <p:nvPr/>
        </p:nvSpPr>
        <p:spPr>
          <a:xfrm>
            <a:off x="6567245" y="3123026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90B9131-E1B3-240E-4585-A11DE9A06EF2}"/>
              </a:ext>
            </a:extLst>
          </p:cNvPr>
          <p:cNvCxnSpPr>
            <a:cxnSpLocks/>
          </p:cNvCxnSpPr>
          <p:nvPr/>
        </p:nvCxnSpPr>
        <p:spPr>
          <a:xfrm>
            <a:off x="2510985" y="3133211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F636C08-65CA-3934-D48D-4BCED901CB25}"/>
              </a:ext>
            </a:extLst>
          </p:cNvPr>
          <p:cNvCxnSpPr>
            <a:cxnSpLocks/>
          </p:cNvCxnSpPr>
          <p:nvPr/>
        </p:nvCxnSpPr>
        <p:spPr>
          <a:xfrm>
            <a:off x="8393634" y="3123026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D8622F4-6F89-A89C-CF9C-9E95691DAF55}"/>
              </a:ext>
            </a:extLst>
          </p:cNvPr>
          <p:cNvSpPr txBox="1"/>
          <p:nvPr/>
        </p:nvSpPr>
        <p:spPr>
          <a:xfrm>
            <a:off x="8393634" y="2777892"/>
            <a:ext cx="323184" cy="495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19A02A-6220-0DF4-4EFB-C3EE761DB0E4}"/>
              </a:ext>
            </a:extLst>
          </p:cNvPr>
          <p:cNvSpPr txBox="1"/>
          <p:nvPr/>
        </p:nvSpPr>
        <p:spPr>
          <a:xfrm>
            <a:off x="932590" y="313861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6B181E-63BC-718E-13B9-A9292F2B1768}"/>
              </a:ext>
            </a:extLst>
          </p:cNvPr>
          <p:cNvSpPr txBox="1"/>
          <p:nvPr/>
        </p:nvSpPr>
        <p:spPr>
          <a:xfrm>
            <a:off x="2581006" y="4700908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</a:t>
            </a:r>
            <a:r>
              <a:rPr lang="en-US" b="1" baseline="-25000" dirty="0">
                <a:solidFill>
                  <a:srgbClr val="00B050"/>
                </a:solidFill>
              </a:rPr>
              <a:t>12</a:t>
            </a:r>
            <a:r>
              <a:rPr lang="en-US" b="1" baseline="30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c</a:t>
            </a:r>
            <a:r>
              <a:rPr lang="en-US" b="1" baseline="-25000" dirty="0">
                <a:solidFill>
                  <a:srgbClr val="00B050"/>
                </a:solidFill>
              </a:rPr>
              <a:t>13</a:t>
            </a:r>
            <a:r>
              <a:rPr lang="en-US" b="1" baseline="30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e</a:t>
            </a:r>
            <a:r>
              <a:rPr lang="en-US" b="1" baseline="30000" dirty="0">
                <a:solidFill>
                  <a:srgbClr val="00B050"/>
                </a:solidFill>
              </a:rPr>
              <a:t>2i⍺ 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b="1" baseline="-25000" dirty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9A22F9-4814-475B-DF72-5F08D583C8A2}"/>
              </a:ext>
            </a:extLst>
          </p:cNvPr>
          <p:cNvSpPr txBox="1"/>
          <p:nvPr/>
        </p:nvSpPr>
        <p:spPr>
          <a:xfrm>
            <a:off x="7303672" y="470090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baseline="-25000" dirty="0">
                <a:solidFill>
                  <a:srgbClr val="FF0000"/>
                </a:solidFill>
              </a:rPr>
              <a:t>13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CFA65C-61B6-71CB-1A6D-466E4C3B732B}"/>
              </a:ext>
            </a:extLst>
          </p:cNvPr>
          <p:cNvSpPr txBox="1"/>
          <p:nvPr/>
        </p:nvSpPr>
        <p:spPr>
          <a:xfrm>
            <a:off x="4147528" y="4589785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7C0B3-E759-E2CB-C901-A9821FD599D2}"/>
              </a:ext>
            </a:extLst>
          </p:cNvPr>
          <p:cNvSpPr txBox="1"/>
          <p:nvPr/>
        </p:nvSpPr>
        <p:spPr>
          <a:xfrm>
            <a:off x="6567256" y="4579600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4EEC43-6147-4AA7-C9D0-1AFE5A92D0E5}"/>
              </a:ext>
            </a:extLst>
          </p:cNvPr>
          <p:cNvCxnSpPr>
            <a:cxnSpLocks/>
          </p:cNvCxnSpPr>
          <p:nvPr/>
        </p:nvCxnSpPr>
        <p:spPr>
          <a:xfrm>
            <a:off x="2548067" y="4589785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95D438-F328-A995-A56E-8B0882501654}"/>
              </a:ext>
            </a:extLst>
          </p:cNvPr>
          <p:cNvCxnSpPr>
            <a:cxnSpLocks/>
          </p:cNvCxnSpPr>
          <p:nvPr/>
        </p:nvCxnSpPr>
        <p:spPr>
          <a:xfrm>
            <a:off x="8393646" y="4579600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F4DC356-2137-9F2E-D551-0F6C4838639D}"/>
              </a:ext>
            </a:extLst>
          </p:cNvPr>
          <p:cNvSpPr txBox="1"/>
          <p:nvPr/>
        </p:nvSpPr>
        <p:spPr>
          <a:xfrm>
            <a:off x="8393646" y="4234466"/>
            <a:ext cx="323184" cy="495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5692F-B04B-A990-825B-0E85F62ECDB8}"/>
              </a:ext>
            </a:extLst>
          </p:cNvPr>
          <p:cNvSpPr txBox="1"/>
          <p:nvPr/>
        </p:nvSpPr>
        <p:spPr>
          <a:xfrm>
            <a:off x="969672" y="459518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C85C3A-5BAE-EE35-6B07-D864B0991B81}"/>
              </a:ext>
            </a:extLst>
          </p:cNvPr>
          <p:cNvSpPr txBox="1"/>
          <p:nvPr/>
        </p:nvSpPr>
        <p:spPr>
          <a:xfrm>
            <a:off x="4767962" y="4695037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</a:t>
            </a:r>
            <a:r>
              <a:rPr lang="en-US" b="1" baseline="-25000" dirty="0">
                <a:solidFill>
                  <a:srgbClr val="0070C0"/>
                </a:solidFill>
              </a:rPr>
              <a:t>12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b="1" baseline="-25000" dirty="0">
                <a:solidFill>
                  <a:srgbClr val="0070C0"/>
                </a:solidFill>
              </a:rPr>
              <a:t>12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e</a:t>
            </a:r>
            <a:r>
              <a:rPr lang="en-US" b="1" baseline="30000" dirty="0">
                <a:solidFill>
                  <a:srgbClr val="0070C0"/>
                </a:solidFill>
              </a:rPr>
              <a:t>2iβ </a:t>
            </a:r>
            <a:r>
              <a:rPr lang="en-US" b="1" dirty="0">
                <a:solidFill>
                  <a:srgbClr val="0070C0"/>
                </a:solidFill>
              </a:rPr>
              <a:t>m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D306B2-569A-7786-1AEA-6EE7833C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2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6" y="533401"/>
            <a:ext cx="3953482" cy="655782"/>
          </a:xfrm>
        </p:spPr>
        <p:txBody>
          <a:bodyPr>
            <a:normAutofit fontScale="90000"/>
          </a:bodyPr>
          <a:lstStyle/>
          <a:p>
            <a:r>
              <a:rPr lang="en-US" dirty="0"/>
              <a:t>The zoo of 0nubb searches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331B-6B5D-C44E-A3BC-A26C6F1395F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89" y="1524000"/>
            <a:ext cx="4303738" cy="25230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8" t="20948" r="55829" b="12640"/>
          <a:stretch/>
        </p:blipFill>
        <p:spPr bwMode="auto">
          <a:xfrm>
            <a:off x="4817019" y="533401"/>
            <a:ext cx="3006667" cy="35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45" y="4191000"/>
            <a:ext cx="3369800" cy="2527350"/>
          </a:xfrm>
          <a:prstGeom prst="rect">
            <a:avLst/>
          </a:prstGeom>
          <a:ln>
            <a:solidFill>
              <a:srgbClr val="29293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5339" t="12096" b="41899"/>
          <a:stretch/>
        </p:blipFill>
        <p:spPr>
          <a:xfrm>
            <a:off x="3839676" y="4114799"/>
            <a:ext cx="1960575" cy="2743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446" y="4172577"/>
            <a:ext cx="3124200" cy="260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6990683" y="2087816"/>
            <a:ext cx="2720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Many completely different technologies</a:t>
            </a:r>
            <a:r>
              <a:rPr lang="is-IS" b="1" i="1" dirty="0"/>
              <a:t>…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05364" y="1524000"/>
            <a:ext cx="20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CUORE/CUPID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3641" y="3108055"/>
            <a:ext cx="956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GERDA/MAJORANA/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Legend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7537" y="6349018"/>
            <a:ext cx="20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EXO/</a:t>
            </a:r>
            <a:r>
              <a:rPr lang="en-US" b="1" dirty="0" err="1">
                <a:solidFill>
                  <a:schemeClr val="bg1"/>
                </a:solidFill>
              </a:rPr>
              <a:t>nEXO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5591" y="6349018"/>
            <a:ext cx="20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bg1"/>
                </a:solidFill>
              </a:rPr>
              <a:t>Kamland</a:t>
            </a:r>
            <a:r>
              <a:rPr lang="en-US" b="1" dirty="0">
                <a:solidFill>
                  <a:schemeClr val="bg1"/>
                </a:solidFill>
              </a:rPr>
              <a:t> Zen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5616" y="6349018"/>
            <a:ext cx="20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SNO+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347A0-528E-86AF-2F27-B5D2015517E2}"/>
              </a:ext>
            </a:extLst>
          </p:cNvPr>
          <p:cNvSpPr txBox="1"/>
          <p:nvPr/>
        </p:nvSpPr>
        <p:spPr>
          <a:xfrm rot="19800000">
            <a:off x="1031143" y="3246554"/>
            <a:ext cx="6591676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This lecture, like life, is too short.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Instead, try to explain the physics that connects them all</a:t>
            </a:r>
          </a:p>
        </p:txBody>
      </p:sp>
    </p:spTree>
    <p:extLst>
      <p:ext uri="{BB962C8B-B14F-4D97-AF65-F5344CB8AC3E}">
        <p14:creationId xmlns:p14="http://schemas.microsoft.com/office/powerpoint/2010/main" val="1081403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EDC93BB-839C-DE57-0F61-C2C4DAD1A72D}"/>
              </a:ext>
            </a:extLst>
          </p:cNvPr>
          <p:cNvGrpSpPr/>
          <p:nvPr/>
        </p:nvGrpSpPr>
        <p:grpSpPr>
          <a:xfrm>
            <a:off x="1618747" y="577537"/>
            <a:ext cx="7424392" cy="1906171"/>
            <a:chOff x="197708" y="470437"/>
            <a:chExt cx="8845431" cy="2013271"/>
          </a:xfrm>
        </p:grpSpPr>
        <p:pic>
          <p:nvPicPr>
            <p:cNvPr id="6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FB8527BF-B7F1-4713-9F76-081F590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6008153" y="977793"/>
              <a:ext cx="2704705" cy="130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B193A1CA-E16F-3DAB-AB03-95D9B408A9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3088284" y="968531"/>
              <a:ext cx="2742972" cy="132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B1A3B1-D5FB-99E4-53A7-5B04F370F319}"/>
                </a:ext>
              </a:extLst>
            </p:cNvPr>
            <p:cNvGrpSpPr/>
            <p:nvPr/>
          </p:nvGrpSpPr>
          <p:grpSpPr>
            <a:xfrm>
              <a:off x="316697" y="986957"/>
              <a:ext cx="2742973" cy="1327796"/>
              <a:chOff x="427908" y="678038"/>
              <a:chExt cx="3679116" cy="1780957"/>
            </a:xfrm>
          </p:grpSpPr>
          <p:pic>
            <p:nvPicPr>
              <p:cNvPr id="1026" name="Picture 2" descr="Feynman diagrams for neutrinoless double beta decay: (a) Conventional... |  Download Scientific Diagram">
                <a:extLst>
                  <a:ext uri="{FF2B5EF4-FFF2-40B4-BE49-F238E27FC236}">
                    <a16:creationId xmlns:a16="http://schemas.microsoft.com/office/drawing/2014/main" id="{2D026482-B9CF-DCF4-040F-F38DF0838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86" b="11647"/>
              <a:stretch/>
            </p:blipFill>
            <p:spPr bwMode="auto">
              <a:xfrm>
                <a:off x="427908" y="678038"/>
                <a:ext cx="3679116" cy="1780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F7EC69-C657-86E5-73B4-932DAD86C57D}"/>
                  </a:ext>
                </a:extLst>
              </p:cNvPr>
              <p:cNvSpPr txBox="1"/>
              <p:nvPr/>
            </p:nvSpPr>
            <p:spPr>
              <a:xfrm>
                <a:off x="2384854" y="1543802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B050"/>
                    </a:solidFill>
                  </a:rPr>
                  <a:t>1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A44ED2-3091-DD41-38A5-7AEBCE87E7B4}"/>
                </a:ext>
              </a:extLst>
            </p:cNvPr>
            <p:cNvSpPr txBox="1"/>
            <p:nvPr/>
          </p:nvSpPr>
          <p:spPr>
            <a:xfrm>
              <a:off x="4522570" y="159718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2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1147CB-6C83-1040-DB96-B72103FF270F}"/>
                </a:ext>
              </a:extLst>
            </p:cNvPr>
            <p:cNvSpPr txBox="1"/>
            <p:nvPr/>
          </p:nvSpPr>
          <p:spPr>
            <a:xfrm>
              <a:off x="7409933" y="15848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8D69F5-8EFF-EE5D-D526-15A5FFE0714F}"/>
                </a:ext>
              </a:extLst>
            </p:cNvPr>
            <p:cNvSpPr txBox="1"/>
            <p:nvPr/>
          </p:nvSpPr>
          <p:spPr>
            <a:xfrm>
              <a:off x="3013174" y="128426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707D2D-4589-2D1B-FD6A-9A18365C8CE5}"/>
                </a:ext>
              </a:extLst>
            </p:cNvPr>
            <p:cNvSpPr txBox="1"/>
            <p:nvPr/>
          </p:nvSpPr>
          <p:spPr>
            <a:xfrm>
              <a:off x="5896042" y="1273503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F57DA5-6F7C-288D-4FCF-089F41558370}"/>
                </a:ext>
              </a:extLst>
            </p:cNvPr>
            <p:cNvCxnSpPr/>
            <p:nvPr/>
          </p:nvCxnSpPr>
          <p:spPr>
            <a:xfrm>
              <a:off x="197708" y="803189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770BF8-F523-9D2A-A5B6-8D073E957245}"/>
                </a:ext>
              </a:extLst>
            </p:cNvPr>
            <p:cNvCxnSpPr/>
            <p:nvPr/>
          </p:nvCxnSpPr>
          <p:spPr>
            <a:xfrm>
              <a:off x="8663430" y="756927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7C30A6-AF30-33C2-C5F0-3920D20E59EA}"/>
                </a:ext>
              </a:extLst>
            </p:cNvPr>
            <p:cNvSpPr txBox="1"/>
            <p:nvPr/>
          </p:nvSpPr>
          <p:spPr>
            <a:xfrm>
              <a:off x="8658097" y="47043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4FEC39F-5455-75B1-6617-9CDDCC823C40}"/>
              </a:ext>
            </a:extLst>
          </p:cNvPr>
          <p:cNvSpPr txBox="1"/>
          <p:nvPr/>
        </p:nvSpPr>
        <p:spPr>
          <a:xfrm>
            <a:off x="94834" y="1187328"/>
            <a:ext cx="1303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1"/>
                </a:solidFill>
              </a:rPr>
              <a:t>Γ</a:t>
            </a:r>
            <a:r>
              <a:rPr lang="en-US" sz="6000" b="1" dirty="0">
                <a:solidFill>
                  <a:schemeClr val="accent1"/>
                </a:solidFill>
              </a:rPr>
              <a:t> ⍺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761082-3525-53E9-869C-C43423680D49}"/>
              </a:ext>
            </a:extLst>
          </p:cNvPr>
          <p:cNvSpPr txBox="1"/>
          <p:nvPr/>
        </p:nvSpPr>
        <p:spPr>
          <a:xfrm>
            <a:off x="2543924" y="32443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(U</a:t>
            </a:r>
            <a:r>
              <a:rPr lang="en-US" b="1" baseline="-25000" dirty="0">
                <a:solidFill>
                  <a:srgbClr val="00B050"/>
                </a:solidFill>
              </a:rPr>
              <a:t>e1</a:t>
            </a:r>
            <a:r>
              <a:rPr lang="en-US" b="1" dirty="0">
                <a:solidFill>
                  <a:srgbClr val="00B050"/>
                </a:solidFill>
              </a:rPr>
              <a:t>)</a:t>
            </a:r>
            <a:r>
              <a:rPr lang="en-US" b="1" baseline="30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b="1" baseline="-25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02C1B9-C26F-D44C-7B18-449EAFAED87C}"/>
              </a:ext>
            </a:extLst>
          </p:cNvPr>
          <p:cNvSpPr txBox="1"/>
          <p:nvPr/>
        </p:nvSpPr>
        <p:spPr>
          <a:xfrm>
            <a:off x="4843089" y="32443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(U</a:t>
            </a:r>
            <a:r>
              <a:rPr lang="en-US" b="1" baseline="-25000" dirty="0">
                <a:solidFill>
                  <a:srgbClr val="0070C0"/>
                </a:solidFill>
              </a:rPr>
              <a:t>e2</a:t>
            </a:r>
            <a:r>
              <a:rPr lang="en-US" b="1" dirty="0">
                <a:solidFill>
                  <a:srgbClr val="0070C0"/>
                </a:solidFill>
              </a:rPr>
              <a:t>)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m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7CB40F-29BB-ACD9-F3DA-24DBA04DD94D}"/>
              </a:ext>
            </a:extLst>
          </p:cNvPr>
          <p:cNvSpPr txBox="1"/>
          <p:nvPr/>
        </p:nvSpPr>
        <p:spPr>
          <a:xfrm>
            <a:off x="7266590" y="32443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(U</a:t>
            </a:r>
            <a:r>
              <a:rPr lang="en-US" b="1" baseline="-25000" dirty="0">
                <a:solidFill>
                  <a:srgbClr val="FF0000"/>
                </a:solidFill>
              </a:rPr>
              <a:t>e3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E6BC5D-798B-CBF3-2619-3B5A8BCEEDF8}"/>
              </a:ext>
            </a:extLst>
          </p:cNvPr>
          <p:cNvSpPr txBox="1"/>
          <p:nvPr/>
        </p:nvSpPr>
        <p:spPr>
          <a:xfrm>
            <a:off x="4147517" y="3133211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A134BF-E60D-2E81-2E37-EE648AE1FF03}"/>
              </a:ext>
            </a:extLst>
          </p:cNvPr>
          <p:cNvSpPr txBox="1"/>
          <p:nvPr/>
        </p:nvSpPr>
        <p:spPr>
          <a:xfrm>
            <a:off x="6567245" y="3123026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90B9131-E1B3-240E-4585-A11DE9A06EF2}"/>
              </a:ext>
            </a:extLst>
          </p:cNvPr>
          <p:cNvCxnSpPr>
            <a:cxnSpLocks/>
          </p:cNvCxnSpPr>
          <p:nvPr/>
        </p:nvCxnSpPr>
        <p:spPr>
          <a:xfrm>
            <a:off x="2510985" y="3133211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F636C08-65CA-3934-D48D-4BCED901CB25}"/>
              </a:ext>
            </a:extLst>
          </p:cNvPr>
          <p:cNvCxnSpPr>
            <a:cxnSpLocks/>
          </p:cNvCxnSpPr>
          <p:nvPr/>
        </p:nvCxnSpPr>
        <p:spPr>
          <a:xfrm>
            <a:off x="8393634" y="3123026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D8622F4-6F89-A89C-CF9C-9E95691DAF55}"/>
              </a:ext>
            </a:extLst>
          </p:cNvPr>
          <p:cNvSpPr txBox="1"/>
          <p:nvPr/>
        </p:nvSpPr>
        <p:spPr>
          <a:xfrm>
            <a:off x="8393634" y="2777892"/>
            <a:ext cx="323184" cy="495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19A02A-6220-0DF4-4EFB-C3EE761DB0E4}"/>
              </a:ext>
            </a:extLst>
          </p:cNvPr>
          <p:cNvSpPr txBox="1"/>
          <p:nvPr/>
        </p:nvSpPr>
        <p:spPr>
          <a:xfrm>
            <a:off x="932590" y="313861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6B181E-63BC-718E-13B9-A9292F2B1768}"/>
              </a:ext>
            </a:extLst>
          </p:cNvPr>
          <p:cNvSpPr txBox="1"/>
          <p:nvPr/>
        </p:nvSpPr>
        <p:spPr>
          <a:xfrm>
            <a:off x="2581006" y="4700908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</a:t>
            </a:r>
            <a:r>
              <a:rPr lang="en-US" b="1" baseline="-25000" dirty="0">
                <a:solidFill>
                  <a:srgbClr val="00B050"/>
                </a:solidFill>
              </a:rPr>
              <a:t>12</a:t>
            </a:r>
            <a:r>
              <a:rPr lang="en-US" b="1" baseline="30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c</a:t>
            </a:r>
            <a:r>
              <a:rPr lang="en-US" b="1" baseline="-25000" dirty="0">
                <a:solidFill>
                  <a:srgbClr val="00B050"/>
                </a:solidFill>
              </a:rPr>
              <a:t>13</a:t>
            </a:r>
            <a:r>
              <a:rPr lang="en-US" b="1" baseline="30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e</a:t>
            </a:r>
            <a:r>
              <a:rPr lang="en-US" b="1" baseline="30000" dirty="0">
                <a:solidFill>
                  <a:srgbClr val="00B050"/>
                </a:solidFill>
              </a:rPr>
              <a:t>2i⍺ 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r>
              <a:rPr lang="en-US" b="1" baseline="-25000" dirty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9A22F9-4814-475B-DF72-5F08D583C8A2}"/>
              </a:ext>
            </a:extLst>
          </p:cNvPr>
          <p:cNvSpPr txBox="1"/>
          <p:nvPr/>
        </p:nvSpPr>
        <p:spPr>
          <a:xfrm>
            <a:off x="7303672" y="470090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baseline="-25000" dirty="0">
                <a:solidFill>
                  <a:srgbClr val="FF0000"/>
                </a:solidFill>
              </a:rPr>
              <a:t>13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CFA65C-61B6-71CB-1A6D-466E4C3B732B}"/>
              </a:ext>
            </a:extLst>
          </p:cNvPr>
          <p:cNvSpPr txBox="1"/>
          <p:nvPr/>
        </p:nvSpPr>
        <p:spPr>
          <a:xfrm>
            <a:off x="4147528" y="4589785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7C0B3-E759-E2CB-C901-A9821FD599D2}"/>
              </a:ext>
            </a:extLst>
          </p:cNvPr>
          <p:cNvSpPr txBox="1"/>
          <p:nvPr/>
        </p:nvSpPr>
        <p:spPr>
          <a:xfrm>
            <a:off x="6567256" y="4579600"/>
            <a:ext cx="381039" cy="611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4EEC43-6147-4AA7-C9D0-1AFE5A92D0E5}"/>
              </a:ext>
            </a:extLst>
          </p:cNvPr>
          <p:cNvCxnSpPr>
            <a:cxnSpLocks/>
          </p:cNvCxnSpPr>
          <p:nvPr/>
        </p:nvCxnSpPr>
        <p:spPr>
          <a:xfrm>
            <a:off x="2548067" y="4589785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95D438-F328-A995-A56E-8B0882501654}"/>
              </a:ext>
            </a:extLst>
          </p:cNvPr>
          <p:cNvCxnSpPr>
            <a:cxnSpLocks/>
          </p:cNvCxnSpPr>
          <p:nvPr/>
        </p:nvCxnSpPr>
        <p:spPr>
          <a:xfrm>
            <a:off x="8393646" y="4579600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F4DC356-2137-9F2E-D551-0F6C4838639D}"/>
              </a:ext>
            </a:extLst>
          </p:cNvPr>
          <p:cNvSpPr txBox="1"/>
          <p:nvPr/>
        </p:nvSpPr>
        <p:spPr>
          <a:xfrm>
            <a:off x="8393646" y="4234466"/>
            <a:ext cx="323184" cy="495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5692F-B04B-A990-825B-0E85F62ECDB8}"/>
              </a:ext>
            </a:extLst>
          </p:cNvPr>
          <p:cNvSpPr txBox="1"/>
          <p:nvPr/>
        </p:nvSpPr>
        <p:spPr>
          <a:xfrm>
            <a:off x="969672" y="459518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C85C3A-5BAE-EE35-6B07-D864B0991B81}"/>
              </a:ext>
            </a:extLst>
          </p:cNvPr>
          <p:cNvSpPr txBox="1"/>
          <p:nvPr/>
        </p:nvSpPr>
        <p:spPr>
          <a:xfrm>
            <a:off x="4767962" y="4695037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</a:t>
            </a:r>
            <a:r>
              <a:rPr lang="en-US" b="1" baseline="-25000" dirty="0">
                <a:solidFill>
                  <a:srgbClr val="0070C0"/>
                </a:solidFill>
              </a:rPr>
              <a:t>12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b="1" baseline="-25000" dirty="0">
                <a:solidFill>
                  <a:srgbClr val="0070C0"/>
                </a:solidFill>
              </a:rPr>
              <a:t>12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e</a:t>
            </a:r>
            <a:r>
              <a:rPr lang="en-US" b="1" baseline="30000" dirty="0">
                <a:solidFill>
                  <a:srgbClr val="0070C0"/>
                </a:solidFill>
              </a:rPr>
              <a:t>2iβ </a:t>
            </a:r>
            <a:r>
              <a:rPr lang="en-US" b="1" dirty="0">
                <a:solidFill>
                  <a:srgbClr val="0070C0"/>
                </a:solidFill>
              </a:rPr>
              <a:t>m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BF64A1-87DE-B11C-CC73-4BE4D4A55F21}"/>
              </a:ext>
            </a:extLst>
          </p:cNvPr>
          <p:cNvSpPr txBox="1"/>
          <p:nvPr/>
        </p:nvSpPr>
        <p:spPr>
          <a:xfrm>
            <a:off x="969672" y="5954877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006BB-0294-979A-5926-1A9F543AD89A}"/>
              </a:ext>
            </a:extLst>
          </p:cNvPr>
          <p:cNvSpPr txBox="1"/>
          <p:nvPr/>
        </p:nvSpPr>
        <p:spPr>
          <a:xfrm>
            <a:off x="4147517" y="5861693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</a:t>
            </a:r>
            <a:r>
              <a:rPr lang="en-US" sz="3600" baseline="-25000" dirty="0"/>
              <a:t>ββ</a:t>
            </a:r>
            <a:endParaRPr lang="en-US" sz="36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738985-58EA-DD1E-3935-9BEACF8C9C5F}"/>
              </a:ext>
            </a:extLst>
          </p:cNvPr>
          <p:cNvCxnSpPr>
            <a:cxnSpLocks/>
          </p:cNvCxnSpPr>
          <p:nvPr/>
        </p:nvCxnSpPr>
        <p:spPr>
          <a:xfrm>
            <a:off x="4147517" y="5954877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2A2CEEF-72B5-793C-6BA9-04FA70738C06}"/>
              </a:ext>
            </a:extLst>
          </p:cNvPr>
          <p:cNvCxnSpPr>
            <a:cxnSpLocks/>
          </p:cNvCxnSpPr>
          <p:nvPr/>
        </p:nvCxnSpPr>
        <p:spPr>
          <a:xfrm>
            <a:off x="5066443" y="5954877"/>
            <a:ext cx="0" cy="6119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7DA479B-888E-DF95-3402-51F40BE5C1E6}"/>
              </a:ext>
            </a:extLst>
          </p:cNvPr>
          <p:cNvSpPr txBox="1"/>
          <p:nvPr/>
        </p:nvSpPr>
        <p:spPr>
          <a:xfrm>
            <a:off x="5066443" y="5609743"/>
            <a:ext cx="323184" cy="495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4AF89-B631-55D2-DCE9-7D10DEC8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97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EDC93BB-839C-DE57-0F61-C2C4DAD1A72D}"/>
              </a:ext>
            </a:extLst>
          </p:cNvPr>
          <p:cNvGrpSpPr/>
          <p:nvPr/>
        </p:nvGrpSpPr>
        <p:grpSpPr>
          <a:xfrm>
            <a:off x="1618747" y="577537"/>
            <a:ext cx="7424392" cy="1906171"/>
            <a:chOff x="197708" y="470437"/>
            <a:chExt cx="8845431" cy="2013271"/>
          </a:xfrm>
        </p:grpSpPr>
        <p:pic>
          <p:nvPicPr>
            <p:cNvPr id="6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FB8527BF-B7F1-4713-9F76-081F590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6008153" y="977793"/>
              <a:ext cx="2704705" cy="130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B193A1CA-E16F-3DAB-AB03-95D9B408A9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3088284" y="968531"/>
              <a:ext cx="2742972" cy="132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B1A3B1-D5FB-99E4-53A7-5B04F370F319}"/>
                </a:ext>
              </a:extLst>
            </p:cNvPr>
            <p:cNvGrpSpPr/>
            <p:nvPr/>
          </p:nvGrpSpPr>
          <p:grpSpPr>
            <a:xfrm>
              <a:off x="316697" y="986957"/>
              <a:ext cx="2742973" cy="1327796"/>
              <a:chOff x="427908" y="678038"/>
              <a:chExt cx="3679116" cy="1780957"/>
            </a:xfrm>
          </p:grpSpPr>
          <p:pic>
            <p:nvPicPr>
              <p:cNvPr id="1026" name="Picture 2" descr="Feynman diagrams for neutrinoless double beta decay: (a) Conventional... |  Download Scientific Diagram">
                <a:extLst>
                  <a:ext uri="{FF2B5EF4-FFF2-40B4-BE49-F238E27FC236}">
                    <a16:creationId xmlns:a16="http://schemas.microsoft.com/office/drawing/2014/main" id="{2D026482-B9CF-DCF4-040F-F38DF0838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86" b="11647"/>
              <a:stretch/>
            </p:blipFill>
            <p:spPr bwMode="auto">
              <a:xfrm>
                <a:off x="427908" y="678038"/>
                <a:ext cx="3679116" cy="1780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F7EC69-C657-86E5-73B4-932DAD86C57D}"/>
                  </a:ext>
                </a:extLst>
              </p:cNvPr>
              <p:cNvSpPr txBox="1"/>
              <p:nvPr/>
            </p:nvSpPr>
            <p:spPr>
              <a:xfrm>
                <a:off x="2384854" y="1543802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B050"/>
                    </a:solidFill>
                  </a:rPr>
                  <a:t>1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A44ED2-3091-DD41-38A5-7AEBCE87E7B4}"/>
                </a:ext>
              </a:extLst>
            </p:cNvPr>
            <p:cNvSpPr txBox="1"/>
            <p:nvPr/>
          </p:nvSpPr>
          <p:spPr>
            <a:xfrm>
              <a:off x="4522570" y="159718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2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1147CB-6C83-1040-DB96-B72103FF270F}"/>
                </a:ext>
              </a:extLst>
            </p:cNvPr>
            <p:cNvSpPr txBox="1"/>
            <p:nvPr/>
          </p:nvSpPr>
          <p:spPr>
            <a:xfrm>
              <a:off x="7409933" y="15848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8D69F5-8EFF-EE5D-D526-15A5FFE0714F}"/>
                </a:ext>
              </a:extLst>
            </p:cNvPr>
            <p:cNvSpPr txBox="1"/>
            <p:nvPr/>
          </p:nvSpPr>
          <p:spPr>
            <a:xfrm>
              <a:off x="3013174" y="128426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707D2D-4589-2D1B-FD6A-9A18365C8CE5}"/>
                </a:ext>
              </a:extLst>
            </p:cNvPr>
            <p:cNvSpPr txBox="1"/>
            <p:nvPr/>
          </p:nvSpPr>
          <p:spPr>
            <a:xfrm>
              <a:off x="5896042" y="1273503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F57DA5-6F7C-288D-4FCF-089F41558370}"/>
                </a:ext>
              </a:extLst>
            </p:cNvPr>
            <p:cNvCxnSpPr/>
            <p:nvPr/>
          </p:nvCxnSpPr>
          <p:spPr>
            <a:xfrm>
              <a:off x="197708" y="803189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770BF8-F523-9D2A-A5B6-8D073E957245}"/>
                </a:ext>
              </a:extLst>
            </p:cNvPr>
            <p:cNvCxnSpPr/>
            <p:nvPr/>
          </p:nvCxnSpPr>
          <p:spPr>
            <a:xfrm>
              <a:off x="8663430" y="756927"/>
              <a:ext cx="0" cy="168051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7C30A6-AF30-33C2-C5F0-3920D20E59EA}"/>
                </a:ext>
              </a:extLst>
            </p:cNvPr>
            <p:cNvSpPr txBox="1"/>
            <p:nvPr/>
          </p:nvSpPr>
          <p:spPr>
            <a:xfrm>
              <a:off x="8658097" y="47043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18C561-FB08-E563-FAEA-ABED5CBD3595}"/>
              </a:ext>
            </a:extLst>
          </p:cNvPr>
          <p:cNvGrpSpPr/>
          <p:nvPr/>
        </p:nvGrpSpPr>
        <p:grpSpPr>
          <a:xfrm rot="19800000">
            <a:off x="871311" y="5352961"/>
            <a:ext cx="1128787" cy="937421"/>
            <a:chOff x="2419664" y="4603366"/>
            <a:chExt cx="1128787" cy="93742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7967462-A6B0-0215-EFDD-557F0A7B4A64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2421741" y="4603366"/>
              <a:ext cx="348496" cy="73520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F5295E2-1F1F-CBF9-2139-4EFE3C515F6A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2770748" y="4865486"/>
              <a:ext cx="462249" cy="42642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5B90B4E-5B53-DBC0-89F7-75BB9BC04E86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3233079" y="4829078"/>
              <a:ext cx="315372" cy="623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50B3D8F-34AC-8FC1-F2F8-152E9995F661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2419664" y="4611123"/>
              <a:ext cx="1105270" cy="929664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25C9F3-02FA-853C-6CF2-189C63E526C3}"/>
              </a:ext>
            </a:extLst>
          </p:cNvPr>
          <p:cNvCxnSpPr/>
          <p:nvPr/>
        </p:nvCxnSpPr>
        <p:spPr>
          <a:xfrm flipV="1">
            <a:off x="851611" y="3305408"/>
            <a:ext cx="0" cy="29903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573268C-0BC1-46DF-6E78-D3BD6E03F315}"/>
              </a:ext>
            </a:extLst>
          </p:cNvPr>
          <p:cNvCxnSpPr>
            <a:cxnSpLocks/>
          </p:cNvCxnSpPr>
          <p:nvPr/>
        </p:nvCxnSpPr>
        <p:spPr>
          <a:xfrm>
            <a:off x="864144" y="6295743"/>
            <a:ext cx="35101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0891C97-EB2C-89B1-9E5D-896F89E711DE}"/>
              </a:ext>
            </a:extLst>
          </p:cNvPr>
          <p:cNvSpPr txBox="1"/>
          <p:nvPr/>
        </p:nvSpPr>
        <p:spPr>
          <a:xfrm>
            <a:off x="3648274" y="642648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E651E5-BB04-44C5-24C9-2A0E19A7C071}"/>
              </a:ext>
            </a:extLst>
          </p:cNvPr>
          <p:cNvSpPr txBox="1"/>
          <p:nvPr/>
        </p:nvSpPr>
        <p:spPr>
          <a:xfrm>
            <a:off x="94834" y="330540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Im</a:t>
            </a:r>
            <a:r>
              <a:rPr lang="en-US" dirty="0"/>
              <a:t>(M)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FEC39F-5455-75B1-6617-9CDDCC823C40}"/>
              </a:ext>
            </a:extLst>
          </p:cNvPr>
          <p:cNvSpPr txBox="1"/>
          <p:nvPr/>
        </p:nvSpPr>
        <p:spPr>
          <a:xfrm>
            <a:off x="94834" y="1187328"/>
            <a:ext cx="1303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1"/>
                </a:solidFill>
              </a:rPr>
              <a:t>Γ</a:t>
            </a:r>
            <a:r>
              <a:rPr lang="en-US" sz="6000" b="1" dirty="0">
                <a:solidFill>
                  <a:schemeClr val="accent1"/>
                </a:solidFill>
              </a:rPr>
              <a:t> ⍺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8BBDC-72EC-B3EA-E6A7-0B1E1AB81D33}"/>
              </a:ext>
            </a:extLst>
          </p:cNvPr>
          <p:cNvSpPr txBox="1"/>
          <p:nvPr/>
        </p:nvSpPr>
        <p:spPr>
          <a:xfrm>
            <a:off x="1718620" y="331067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Normal Ordering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48B615-24A4-3EA5-C27C-400CD08DA403}"/>
              </a:ext>
            </a:extLst>
          </p:cNvPr>
          <p:cNvSpPr txBox="1"/>
          <p:nvPr/>
        </p:nvSpPr>
        <p:spPr>
          <a:xfrm>
            <a:off x="1398394" y="3611436"/>
            <a:ext cx="2827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(angles are unknown CP phases)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BE9255B-6031-CED6-3280-329AF132C578}"/>
              </a:ext>
            </a:extLst>
          </p:cNvPr>
          <p:cNvGrpSpPr/>
          <p:nvPr/>
        </p:nvGrpSpPr>
        <p:grpSpPr>
          <a:xfrm>
            <a:off x="4495698" y="3273534"/>
            <a:ext cx="4379307" cy="3490411"/>
            <a:chOff x="4495698" y="3273534"/>
            <a:chExt cx="4379307" cy="349041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9339FED-4DFC-67B2-F268-DE90D3F947E2}"/>
                </a:ext>
              </a:extLst>
            </p:cNvPr>
            <p:cNvGrpSpPr/>
            <p:nvPr/>
          </p:nvGrpSpPr>
          <p:grpSpPr>
            <a:xfrm rot="19822271">
              <a:off x="4951867" y="4189194"/>
              <a:ext cx="2484641" cy="2099510"/>
              <a:chOff x="2325672" y="3724089"/>
              <a:chExt cx="2484641" cy="209951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E361E6B0-9BF7-61C2-46A8-7DBBD9271DDE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2325672" y="4961903"/>
                <a:ext cx="86276" cy="280661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B6C6D791-3211-3D51-40AF-9546317636C1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2614521" y="4478537"/>
                <a:ext cx="1605990" cy="98625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7D29F666-E0CB-073C-80DA-B1C9B1300F24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4495254" y="4211536"/>
                <a:ext cx="315059" cy="85775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0A556DA-1A63-E1F5-0B3B-355130900D9C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2652217" y="3724089"/>
                <a:ext cx="1958598" cy="209951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4603929-B9E8-545F-B8A1-88AEA29570B0}"/>
                </a:ext>
              </a:extLst>
            </p:cNvPr>
            <p:cNvCxnSpPr/>
            <p:nvPr/>
          </p:nvCxnSpPr>
          <p:spPr>
            <a:xfrm flipV="1">
              <a:off x="5252475" y="3273534"/>
              <a:ext cx="0" cy="29903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FA1F446-5B9E-51AF-49AB-3BB74375CCBE}"/>
                </a:ext>
              </a:extLst>
            </p:cNvPr>
            <p:cNvCxnSpPr>
              <a:cxnSpLocks/>
            </p:cNvCxnSpPr>
            <p:nvPr/>
          </p:nvCxnSpPr>
          <p:spPr>
            <a:xfrm>
              <a:off x="5265008" y="6263869"/>
              <a:ext cx="35101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5E027A7-A334-E05E-4FB5-6714D3B6045F}"/>
                </a:ext>
              </a:extLst>
            </p:cNvPr>
            <p:cNvSpPr txBox="1"/>
            <p:nvPr/>
          </p:nvSpPr>
          <p:spPr>
            <a:xfrm>
              <a:off x="8049138" y="6394613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Re(M)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45C5BCC-879D-163A-4E47-8B6AB076C879}"/>
                </a:ext>
              </a:extLst>
            </p:cNvPr>
            <p:cNvSpPr txBox="1"/>
            <p:nvPr/>
          </p:nvSpPr>
          <p:spPr>
            <a:xfrm>
              <a:off x="4495698" y="327353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Im</a:t>
              </a:r>
              <a:r>
                <a:rPr lang="en-US" dirty="0"/>
                <a:t>(M)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372E57E-22CF-128A-3BB5-1780A2C411F5}"/>
                </a:ext>
              </a:extLst>
            </p:cNvPr>
            <p:cNvSpPr txBox="1"/>
            <p:nvPr/>
          </p:nvSpPr>
          <p:spPr>
            <a:xfrm>
              <a:off x="6275841" y="3280324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7030A0"/>
                  </a:solidFill>
                </a:rPr>
                <a:t>Inverted Ordering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A063180-3B6D-98FA-72D3-8FC5BDFD189A}"/>
                </a:ext>
              </a:extLst>
            </p:cNvPr>
            <p:cNvSpPr txBox="1"/>
            <p:nvPr/>
          </p:nvSpPr>
          <p:spPr>
            <a:xfrm>
              <a:off x="5922410" y="3565168"/>
              <a:ext cx="28279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(angles are unknown CP phases)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C2F956-6DAC-CF27-B8D9-5139AE7E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24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941C3-C7EB-2249-4F32-7518D1359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FCA5C94-A79F-FCBF-F39F-2465A8AB5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D9C12D-561F-AF0F-E04A-72FC1EC84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21" y="675846"/>
            <a:ext cx="8226479" cy="594737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CB699E3-830B-94E9-38B7-DAC65CD22DAE}"/>
              </a:ext>
            </a:extLst>
          </p:cNvPr>
          <p:cNvGrpSpPr/>
          <p:nvPr/>
        </p:nvGrpSpPr>
        <p:grpSpPr>
          <a:xfrm>
            <a:off x="5384654" y="3707027"/>
            <a:ext cx="1448632" cy="1187635"/>
            <a:chOff x="714795" y="5108108"/>
            <a:chExt cx="1448632" cy="118763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611CD3A-AB90-AAB8-9F39-363FADE8E4AE}"/>
                </a:ext>
              </a:extLst>
            </p:cNvPr>
            <p:cNvGrpSpPr/>
            <p:nvPr/>
          </p:nvGrpSpPr>
          <p:grpSpPr>
            <a:xfrm rot="19800000">
              <a:off x="714795" y="5479425"/>
              <a:ext cx="969854" cy="810978"/>
              <a:chOff x="2263143" y="4603366"/>
              <a:chExt cx="969854" cy="810978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8DC1934-590F-86EC-8C70-C2322A060DDC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2421741" y="4603366"/>
                <a:ext cx="348496" cy="735201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E0C7136-E44F-8D1A-8676-7F1B81CFFF2E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770748" y="4865486"/>
                <a:ext cx="462249" cy="42642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CD8FD3E-B5A6-3585-2C53-7A38B1C5F42F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H="1">
                <a:off x="2263143" y="5108625"/>
                <a:ext cx="813114" cy="3057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64BA978-4234-847A-F275-5D0B2759F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611" y="5108108"/>
              <a:ext cx="0" cy="11876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32A3702-F7B0-18B5-EB4E-D6B78F7273AF}"/>
                </a:ext>
              </a:extLst>
            </p:cNvPr>
            <p:cNvCxnSpPr>
              <a:cxnSpLocks/>
            </p:cNvCxnSpPr>
            <p:nvPr/>
          </p:nvCxnSpPr>
          <p:spPr>
            <a:xfrm>
              <a:off x="864144" y="6295743"/>
              <a:ext cx="12992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DF01D19-1073-913D-7785-48EA21FF6F02}"/>
              </a:ext>
            </a:extLst>
          </p:cNvPr>
          <p:cNvCxnSpPr>
            <a:cxnSpLocks/>
          </p:cNvCxnSpPr>
          <p:nvPr/>
        </p:nvCxnSpPr>
        <p:spPr>
          <a:xfrm flipH="1">
            <a:off x="4374292" y="4671210"/>
            <a:ext cx="1056638" cy="5865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C0AFC41-0990-7BCA-85C5-5AE5BBC10B7A}"/>
              </a:ext>
            </a:extLst>
          </p:cNvPr>
          <p:cNvCxnSpPr>
            <a:cxnSpLocks/>
          </p:cNvCxnSpPr>
          <p:nvPr/>
        </p:nvCxnSpPr>
        <p:spPr>
          <a:xfrm>
            <a:off x="4282000" y="2345594"/>
            <a:ext cx="0" cy="6704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AC2644C-A135-AB52-F4DB-80010B878867}"/>
              </a:ext>
            </a:extLst>
          </p:cNvPr>
          <p:cNvGrpSpPr/>
          <p:nvPr/>
        </p:nvGrpSpPr>
        <p:grpSpPr>
          <a:xfrm>
            <a:off x="3966519" y="1016297"/>
            <a:ext cx="1664691" cy="1387261"/>
            <a:chOff x="5231667" y="3992811"/>
            <a:chExt cx="2422859" cy="201907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9602B14-3175-0BA1-23F6-69ECFA135FEF}"/>
                </a:ext>
              </a:extLst>
            </p:cNvPr>
            <p:cNvGrpSpPr/>
            <p:nvPr/>
          </p:nvGrpSpPr>
          <p:grpSpPr>
            <a:xfrm rot="19822271">
              <a:off x="5231667" y="5025632"/>
              <a:ext cx="1741363" cy="986254"/>
              <a:chOff x="2479148" y="4478537"/>
              <a:chExt cx="1741363" cy="986254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E89008AD-9C1C-123A-1CA1-D50879AFD264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H="1">
                <a:off x="2479148" y="4991632"/>
                <a:ext cx="332634" cy="9936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B710CBC2-2EAB-5D06-5F7F-FECF656A21EE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2614521" y="4478537"/>
                <a:ext cx="1605990" cy="98625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348B4674-593B-2DD8-3A36-4723A12FCF83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H="1">
                <a:off x="3381848" y="4691494"/>
                <a:ext cx="834531" cy="57446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F1C4B7D-2ACE-C28A-0117-356D140495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0831" y="3992811"/>
              <a:ext cx="0" cy="1892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9BC8F32-E395-B123-2F21-F6E593DF1193}"/>
                </a:ext>
              </a:extLst>
            </p:cNvPr>
            <p:cNvCxnSpPr>
              <a:cxnSpLocks/>
            </p:cNvCxnSpPr>
            <p:nvPr/>
          </p:nvCxnSpPr>
          <p:spPr>
            <a:xfrm>
              <a:off x="5690831" y="5877843"/>
              <a:ext cx="19636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01F47C26-7537-4895-E3D0-31B79057F8D9}"/>
              </a:ext>
            </a:extLst>
          </p:cNvPr>
          <p:cNvSpPr txBox="1"/>
          <p:nvPr/>
        </p:nvSpPr>
        <p:spPr>
          <a:xfrm>
            <a:off x="2025570" y="260745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Inverted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B11291E-9950-F38B-24B3-A14205575611}"/>
              </a:ext>
            </a:extLst>
          </p:cNvPr>
          <p:cNvSpPr txBox="1"/>
          <p:nvPr/>
        </p:nvSpPr>
        <p:spPr>
          <a:xfrm>
            <a:off x="2025570" y="379012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2D51A-0760-2FE0-8458-F20F304C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8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eynman diagrams for neutrinoless double beta decay: (a) Conventional... |  Download Scientific Diagram">
            <a:extLst>
              <a:ext uri="{FF2B5EF4-FFF2-40B4-BE49-F238E27FC236}">
                <a16:creationId xmlns:a16="http://schemas.microsoft.com/office/drawing/2014/main" id="{FB8527BF-B7F1-4713-9F76-081F5909C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6" b="11647"/>
          <a:stretch/>
        </p:blipFill>
        <p:spPr bwMode="auto">
          <a:xfrm>
            <a:off x="4814675" y="1336254"/>
            <a:ext cx="1487673" cy="8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eynman diagrams for neutrinoless double beta decay: (a) Conventional... |  Download Scientific Diagram">
            <a:extLst>
              <a:ext uri="{FF2B5EF4-FFF2-40B4-BE49-F238E27FC236}">
                <a16:creationId xmlns:a16="http://schemas.microsoft.com/office/drawing/2014/main" id="{B193A1CA-E16F-3DAB-AB03-95D9B408A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6" b="11647"/>
          <a:stretch/>
        </p:blipFill>
        <p:spPr bwMode="auto">
          <a:xfrm>
            <a:off x="3208655" y="1330508"/>
            <a:ext cx="1508721" cy="8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7B1A3B1-D5FB-99E4-53A7-5B04F370F319}"/>
              </a:ext>
            </a:extLst>
          </p:cNvPr>
          <p:cNvGrpSpPr/>
          <p:nvPr/>
        </p:nvGrpSpPr>
        <p:grpSpPr>
          <a:xfrm>
            <a:off x="1684195" y="1341940"/>
            <a:ext cx="1508722" cy="823828"/>
            <a:chOff x="427908" y="678038"/>
            <a:chExt cx="3679116" cy="1780957"/>
          </a:xfrm>
        </p:grpSpPr>
        <p:pic>
          <p:nvPicPr>
            <p:cNvPr id="1026" name="Picture 2" descr="Feynman diagrams for neutrinoless double beta decay: (a) Conventional... |  Download Scientific Diagram">
              <a:extLst>
                <a:ext uri="{FF2B5EF4-FFF2-40B4-BE49-F238E27FC236}">
                  <a16:creationId xmlns:a16="http://schemas.microsoft.com/office/drawing/2014/main" id="{2D026482-B9CF-DCF4-040F-F38DF08385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86" b="11647"/>
            <a:stretch/>
          </p:blipFill>
          <p:spPr bwMode="auto">
            <a:xfrm>
              <a:off x="427908" y="678038"/>
              <a:ext cx="3679116" cy="1780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F7EC69-C657-86E5-73B4-932DAD86C57D}"/>
                </a:ext>
              </a:extLst>
            </p:cNvPr>
            <p:cNvSpPr txBox="1"/>
            <p:nvPr/>
          </p:nvSpPr>
          <p:spPr>
            <a:xfrm>
              <a:off x="2384854" y="154380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1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A44ED2-3091-DD41-38A5-7AEBCE87E7B4}"/>
              </a:ext>
            </a:extLst>
          </p:cNvPr>
          <p:cNvSpPr txBox="1"/>
          <p:nvPr/>
        </p:nvSpPr>
        <p:spPr>
          <a:xfrm>
            <a:off x="3997558" y="1720556"/>
            <a:ext cx="148303" cy="171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147CB-6C83-1040-DB96-B72103FF270F}"/>
              </a:ext>
            </a:extLst>
          </p:cNvPr>
          <p:cNvSpPr txBox="1"/>
          <p:nvPr/>
        </p:nvSpPr>
        <p:spPr>
          <a:xfrm>
            <a:off x="5585699" y="1712889"/>
            <a:ext cx="148303" cy="171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D69F5-8EFF-EE5D-D526-15A5FFE0714F}"/>
              </a:ext>
            </a:extLst>
          </p:cNvPr>
          <p:cNvSpPr txBox="1"/>
          <p:nvPr/>
        </p:nvSpPr>
        <p:spPr>
          <a:xfrm>
            <a:off x="3167342" y="1387504"/>
            <a:ext cx="249698" cy="401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07D2D-4589-2D1B-FD6A-9A18365C8CE5}"/>
              </a:ext>
            </a:extLst>
          </p:cNvPr>
          <p:cNvSpPr txBox="1"/>
          <p:nvPr/>
        </p:nvSpPr>
        <p:spPr>
          <a:xfrm>
            <a:off x="4753011" y="1380830"/>
            <a:ext cx="249698" cy="401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F57DA5-6F7C-288D-4FCF-089F41558370}"/>
              </a:ext>
            </a:extLst>
          </p:cNvPr>
          <p:cNvCxnSpPr/>
          <p:nvPr/>
        </p:nvCxnSpPr>
        <p:spPr>
          <a:xfrm>
            <a:off x="1618747" y="1227922"/>
            <a:ext cx="0" cy="10426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70BF8-F523-9D2A-A5B6-8D073E957245}"/>
              </a:ext>
            </a:extLst>
          </p:cNvPr>
          <p:cNvCxnSpPr/>
          <p:nvPr/>
        </p:nvCxnSpPr>
        <p:spPr>
          <a:xfrm>
            <a:off x="8049138" y="1221084"/>
            <a:ext cx="0" cy="10426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7C30A6-AF30-33C2-C5F0-3920D20E59EA}"/>
              </a:ext>
            </a:extLst>
          </p:cNvPr>
          <p:cNvSpPr txBox="1"/>
          <p:nvPr/>
        </p:nvSpPr>
        <p:spPr>
          <a:xfrm>
            <a:off x="8089157" y="1020159"/>
            <a:ext cx="211785" cy="324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FEC39F-5455-75B1-6617-9CDDCC823C40}"/>
              </a:ext>
            </a:extLst>
          </p:cNvPr>
          <p:cNvSpPr txBox="1"/>
          <p:nvPr/>
        </p:nvSpPr>
        <p:spPr>
          <a:xfrm>
            <a:off x="94834" y="1187328"/>
            <a:ext cx="1303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1"/>
                </a:solidFill>
              </a:rPr>
              <a:t>Γ</a:t>
            </a:r>
            <a:r>
              <a:rPr lang="en-US" sz="6000" b="1" dirty="0">
                <a:solidFill>
                  <a:schemeClr val="accent1"/>
                </a:solidFill>
              </a:rPr>
              <a:t> ⍺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BE9255B-6031-CED6-3280-329AF132C578}"/>
              </a:ext>
            </a:extLst>
          </p:cNvPr>
          <p:cNvGrpSpPr/>
          <p:nvPr/>
        </p:nvGrpSpPr>
        <p:grpSpPr>
          <a:xfrm>
            <a:off x="4495698" y="3245599"/>
            <a:ext cx="4379307" cy="3518346"/>
            <a:chOff x="4495698" y="3245599"/>
            <a:chExt cx="4379307" cy="351834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9339FED-4DFC-67B2-F268-DE90D3F947E2}"/>
                </a:ext>
              </a:extLst>
            </p:cNvPr>
            <p:cNvGrpSpPr/>
            <p:nvPr/>
          </p:nvGrpSpPr>
          <p:grpSpPr>
            <a:xfrm rot="19822271">
              <a:off x="4871014" y="4456705"/>
              <a:ext cx="3626456" cy="1906146"/>
              <a:chOff x="2096288" y="4211536"/>
              <a:chExt cx="3626456" cy="1906146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E361E6B0-9BF7-61C2-46A8-7DBBD9271DDE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2325672" y="4961903"/>
                <a:ext cx="86276" cy="280661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B6C6D791-3211-3D51-40AF-9546317636C1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2614521" y="4478537"/>
                <a:ext cx="1605990" cy="98625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7D29F666-E0CB-073C-80DA-B1C9B1300F24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4495254" y="4211536"/>
                <a:ext cx="315059" cy="85775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0A556DA-1A63-E1F5-0B3B-355130900D9C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2096288" y="5826057"/>
                <a:ext cx="3626456" cy="291625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4603929-B9E8-545F-B8A1-88AEA29570B0}"/>
                </a:ext>
              </a:extLst>
            </p:cNvPr>
            <p:cNvCxnSpPr/>
            <p:nvPr/>
          </p:nvCxnSpPr>
          <p:spPr>
            <a:xfrm flipV="1">
              <a:off x="5252475" y="3273534"/>
              <a:ext cx="0" cy="29903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FA1F446-5B9E-51AF-49AB-3BB74375CCBE}"/>
                </a:ext>
              </a:extLst>
            </p:cNvPr>
            <p:cNvCxnSpPr>
              <a:cxnSpLocks/>
            </p:cNvCxnSpPr>
            <p:nvPr/>
          </p:nvCxnSpPr>
          <p:spPr>
            <a:xfrm>
              <a:off x="5265008" y="6263869"/>
              <a:ext cx="35101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5E027A7-A334-E05E-4FB5-6714D3B6045F}"/>
                </a:ext>
              </a:extLst>
            </p:cNvPr>
            <p:cNvSpPr txBox="1"/>
            <p:nvPr/>
          </p:nvSpPr>
          <p:spPr>
            <a:xfrm>
              <a:off x="8049138" y="6394613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Re(M)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45C5BCC-879D-163A-4E47-8B6AB076C879}"/>
                </a:ext>
              </a:extLst>
            </p:cNvPr>
            <p:cNvSpPr txBox="1"/>
            <p:nvPr/>
          </p:nvSpPr>
          <p:spPr>
            <a:xfrm>
              <a:off x="4495698" y="327353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Im</a:t>
              </a:r>
              <a:r>
                <a:rPr lang="en-US" dirty="0"/>
                <a:t>(M)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372E57E-22CF-128A-3BB5-1780A2C411F5}"/>
                </a:ext>
              </a:extLst>
            </p:cNvPr>
            <p:cNvSpPr txBox="1"/>
            <p:nvPr/>
          </p:nvSpPr>
          <p:spPr>
            <a:xfrm>
              <a:off x="6275841" y="3245599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7030A0"/>
                  </a:solidFill>
                </a:rPr>
                <a:t>IO, 4 neutrinos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A063180-3B6D-98FA-72D3-8FC5BDFD189A}"/>
                </a:ext>
              </a:extLst>
            </p:cNvPr>
            <p:cNvSpPr txBox="1"/>
            <p:nvPr/>
          </p:nvSpPr>
          <p:spPr>
            <a:xfrm>
              <a:off x="5922410" y="3530443"/>
              <a:ext cx="28279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(angles are unknown CP phases)</a:t>
              </a: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F14242-F8CE-1683-36FC-0FC06E90209A}"/>
              </a:ext>
            </a:extLst>
          </p:cNvPr>
          <p:cNvCxnSpPr>
            <a:cxnSpLocks/>
          </p:cNvCxnSpPr>
          <p:nvPr/>
        </p:nvCxnSpPr>
        <p:spPr>
          <a:xfrm>
            <a:off x="7211654" y="4190180"/>
            <a:ext cx="1684908" cy="178646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 descr="Feynman diagrams for neutrinoless double beta decay: (a) Conventional... |  Download Scientific Diagram">
            <a:extLst>
              <a:ext uri="{FF2B5EF4-FFF2-40B4-BE49-F238E27FC236}">
                <a16:creationId xmlns:a16="http://schemas.microsoft.com/office/drawing/2014/main" id="{1470DFAC-D0AF-D885-C8E6-2EA61EA80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6" b="11647"/>
          <a:stretch/>
        </p:blipFill>
        <p:spPr bwMode="auto">
          <a:xfrm>
            <a:off x="6424752" y="1336254"/>
            <a:ext cx="1487673" cy="8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FF8E0E9-FE77-F4D0-5BA6-7ADA2A0BABF8}"/>
              </a:ext>
            </a:extLst>
          </p:cNvPr>
          <p:cNvSpPr txBox="1"/>
          <p:nvPr/>
        </p:nvSpPr>
        <p:spPr>
          <a:xfrm>
            <a:off x="7195776" y="171288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4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FF4364-542E-1292-C084-6A37C719E206}"/>
              </a:ext>
            </a:extLst>
          </p:cNvPr>
          <p:cNvSpPr txBox="1"/>
          <p:nvPr/>
        </p:nvSpPr>
        <p:spPr>
          <a:xfrm>
            <a:off x="6363088" y="1380830"/>
            <a:ext cx="249698" cy="401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+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6EAF8A-B07E-32B6-610D-CC72C5D71FBB}"/>
              </a:ext>
            </a:extLst>
          </p:cNvPr>
          <p:cNvGrpSpPr/>
          <p:nvPr/>
        </p:nvGrpSpPr>
        <p:grpSpPr>
          <a:xfrm>
            <a:off x="75745" y="3246963"/>
            <a:ext cx="4379307" cy="3490411"/>
            <a:chOff x="4495698" y="3273534"/>
            <a:chExt cx="4379307" cy="349041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10CD50D-FA16-46B7-FF5B-C1FEDF8D7D17}"/>
                </a:ext>
              </a:extLst>
            </p:cNvPr>
            <p:cNvGrpSpPr/>
            <p:nvPr/>
          </p:nvGrpSpPr>
          <p:grpSpPr>
            <a:xfrm rot="19822271">
              <a:off x="4951867" y="4189194"/>
              <a:ext cx="2484641" cy="2099510"/>
              <a:chOff x="2325672" y="3724089"/>
              <a:chExt cx="2484641" cy="2099510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20555326-1D4E-39F2-E46F-2ABD5C0B905E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2325672" y="4961903"/>
                <a:ext cx="86276" cy="280661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9DDE1D78-B25F-F905-C164-E9D5CC9D92FE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2614521" y="4478537"/>
                <a:ext cx="1605990" cy="98625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5AFED78B-0A5E-2A5E-1CE4-9D4AAC2C7FC7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4495254" y="4211536"/>
                <a:ext cx="315059" cy="85775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0590097B-D6A9-A1D1-3920-9DB621A462E7}"/>
                  </a:ext>
                </a:extLst>
              </p:cNvPr>
              <p:cNvCxnSpPr>
                <a:cxnSpLocks/>
              </p:cNvCxnSpPr>
              <p:nvPr/>
            </p:nvCxnSpPr>
            <p:spPr>
              <a:xfrm rot="1777729" flipV="1">
                <a:off x="2652217" y="3724089"/>
                <a:ext cx="1958598" cy="209951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6BA5615-178A-B965-90A6-E5A1D884FD06}"/>
                </a:ext>
              </a:extLst>
            </p:cNvPr>
            <p:cNvCxnSpPr/>
            <p:nvPr/>
          </p:nvCxnSpPr>
          <p:spPr>
            <a:xfrm flipV="1">
              <a:off x="5252475" y="3273534"/>
              <a:ext cx="0" cy="29903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CE0BEF6-F28D-ECC5-89CE-89B57EE0D06E}"/>
                </a:ext>
              </a:extLst>
            </p:cNvPr>
            <p:cNvCxnSpPr>
              <a:cxnSpLocks/>
            </p:cNvCxnSpPr>
            <p:nvPr/>
          </p:nvCxnSpPr>
          <p:spPr>
            <a:xfrm>
              <a:off x="5265008" y="6263869"/>
              <a:ext cx="35101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36624E-4CA8-34A4-F2BB-F068092E6385}"/>
                </a:ext>
              </a:extLst>
            </p:cNvPr>
            <p:cNvSpPr txBox="1"/>
            <p:nvPr/>
          </p:nvSpPr>
          <p:spPr>
            <a:xfrm>
              <a:off x="8049138" y="6394613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Re(M)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72B6062-690E-1F65-FCA5-74636D88D8E1}"/>
                </a:ext>
              </a:extLst>
            </p:cNvPr>
            <p:cNvSpPr txBox="1"/>
            <p:nvPr/>
          </p:nvSpPr>
          <p:spPr>
            <a:xfrm>
              <a:off x="4495698" y="327353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Im</a:t>
              </a:r>
              <a:r>
                <a:rPr lang="en-US" dirty="0"/>
                <a:t>(M)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F131C85-4977-F4DF-9C91-ADAED41644A5}"/>
                </a:ext>
              </a:extLst>
            </p:cNvPr>
            <p:cNvSpPr txBox="1"/>
            <p:nvPr/>
          </p:nvSpPr>
          <p:spPr>
            <a:xfrm>
              <a:off x="6275841" y="328032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7030A0"/>
                  </a:solidFill>
                </a:rPr>
                <a:t>IO, 3 neutrinos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DFF7155-FF88-DAFF-FDF8-5725C07B5A86}"/>
                </a:ext>
              </a:extLst>
            </p:cNvPr>
            <p:cNvSpPr txBox="1"/>
            <p:nvPr/>
          </p:nvSpPr>
          <p:spPr>
            <a:xfrm>
              <a:off x="5922410" y="3565168"/>
              <a:ext cx="28279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(angles are unknown CP phases)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920061-6F98-00DE-0670-763844C8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091" y="2258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What if there are additional neutrinos?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318E8F-C7C7-92CA-1ED7-4B58E7F9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97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695C1-D191-AA47-CFE3-8330FF2A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9004"/>
            <a:ext cx="8229600" cy="990600"/>
          </a:xfrm>
        </p:spPr>
        <p:txBody>
          <a:bodyPr/>
          <a:lstStyle/>
          <a:p>
            <a:r>
              <a:rPr lang="en-US" dirty="0"/>
              <a:t>With a sterile neutrino: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B4CE36-C05F-D9C4-38CA-5ED9B0541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247" y="1534685"/>
            <a:ext cx="8229600" cy="4779229"/>
          </a:xfrm>
          <a:prstGeom prst="rect">
            <a:avLst/>
          </a:prstGeom>
        </p:spPr>
      </p:pic>
      <p:sp>
        <p:nvSpPr>
          <p:cNvPr id="5" name="AutoShape 2" descr="The influence of sterile neutrinos on the effective neutrino mass m ββ accessible in neutrinoless double beta decay experiments for inverted hierarchy (left) and normal hierarchy (right) scenarios. The horizontal axis is lightest neutrino mass, i.e. m 3 (m 1 ) for inverted (normal) hierarchy. The allowed region for 3+1 flavors (3 flavors) shown in red (green) are calculated with best-fitted 3-flavor oscillation parameters from [27]. Mixing parameters of the additional sterile flavor is from [5]. The dashed horizontal line indicates the targeted sensitivity for next-generation ton-scale neutrinoless double beta decay experiments. ">
            <a:extLst>
              <a:ext uri="{FF2B5EF4-FFF2-40B4-BE49-F238E27FC236}">
                <a16:creationId xmlns:a16="http://schemas.microsoft.com/office/drawing/2014/main" id="{038D94C9-B5D7-AC1F-EBF4-9A931210C3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81647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BEB34-392F-B50D-AAE0-AD0727BCE7CE}"/>
              </a:ext>
            </a:extLst>
          </p:cNvPr>
          <p:cNvSpPr txBox="1"/>
          <p:nvPr/>
        </p:nvSpPr>
        <p:spPr>
          <a:xfrm>
            <a:off x="1921399" y="128724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Inverted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B3D0D-7AE8-6637-DBCA-C1BA9D73348C}"/>
              </a:ext>
            </a:extLst>
          </p:cNvPr>
          <p:cNvSpPr txBox="1"/>
          <p:nvPr/>
        </p:nvSpPr>
        <p:spPr>
          <a:xfrm>
            <a:off x="6240685" y="127450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1B73-4C58-0CC3-3149-8E334B6CDF3C}"/>
              </a:ext>
            </a:extLst>
          </p:cNvPr>
          <p:cNvSpPr txBox="1"/>
          <p:nvPr/>
        </p:nvSpPr>
        <p:spPr>
          <a:xfrm>
            <a:off x="5497976" y="6470380"/>
            <a:ext cx="47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But this gets less difficult!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83AA2-47B7-8071-3E20-3CE639C52B05}"/>
              </a:ext>
            </a:extLst>
          </p:cNvPr>
          <p:cNvSpPr txBox="1"/>
          <p:nvPr/>
        </p:nvSpPr>
        <p:spPr>
          <a:xfrm>
            <a:off x="613574" y="6285714"/>
            <a:ext cx="47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Now you can close the loop here after all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13B08F-02DC-38F7-031A-4BE9FD47D85B}"/>
              </a:ext>
            </a:extLst>
          </p:cNvPr>
          <p:cNvCxnSpPr>
            <a:cxnSpLocks/>
          </p:cNvCxnSpPr>
          <p:nvPr/>
        </p:nvCxnSpPr>
        <p:spPr>
          <a:xfrm flipH="1" flipV="1">
            <a:off x="5497976" y="3429000"/>
            <a:ext cx="578733" cy="310999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2AB9BF-98FD-72CD-F657-C5C33E7CFDF4}"/>
              </a:ext>
            </a:extLst>
          </p:cNvPr>
          <p:cNvCxnSpPr>
            <a:cxnSpLocks/>
          </p:cNvCxnSpPr>
          <p:nvPr/>
        </p:nvCxnSpPr>
        <p:spPr>
          <a:xfrm flipH="1" flipV="1">
            <a:off x="1809510" y="5590572"/>
            <a:ext cx="111889" cy="7685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47445B-C936-6B98-C8DE-5C814795129E}"/>
              </a:ext>
            </a:extLst>
          </p:cNvPr>
          <p:cNvSpPr txBox="1"/>
          <p:nvPr/>
        </p:nvSpPr>
        <p:spPr>
          <a:xfrm rot="16200000">
            <a:off x="70308" y="3462845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baseline="-25000" dirty="0"/>
              <a:t>ββ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B15912-6064-B36E-A743-2789A9F62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49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72" y="959849"/>
            <a:ext cx="7188200" cy="105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2469"/>
            <a:ext cx="429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If SM is a low energy effective theory: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1897497-63D0-25E3-65E3-356E0B0A92B9}"/>
              </a:ext>
            </a:extLst>
          </p:cNvPr>
          <p:cNvSpPr/>
          <p:nvPr/>
        </p:nvSpPr>
        <p:spPr>
          <a:xfrm>
            <a:off x="7359804" y="1894925"/>
            <a:ext cx="1237786" cy="23804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57E255-5E60-77A8-02CF-9BBE540D44A1}"/>
              </a:ext>
            </a:extLst>
          </p:cNvPr>
          <p:cNvSpPr txBox="1"/>
          <p:nvPr/>
        </p:nvSpPr>
        <p:spPr>
          <a:xfrm>
            <a:off x="7232037" y="2144719"/>
            <a:ext cx="1493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You can also get it from up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57BE84-97F2-082D-079C-AAAF491A3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94" y="2013949"/>
            <a:ext cx="4297011" cy="3107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96A5BC-3068-785C-E788-D4F86FCAD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01" y="3826624"/>
            <a:ext cx="4845205" cy="2201347"/>
          </a:xfrm>
          <a:prstGeom prst="rect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36A4B5-A1B5-9945-559F-C220874CF01A}"/>
              </a:ext>
            </a:extLst>
          </p:cNvPr>
          <p:cNvSpPr txBox="1"/>
          <p:nvPr/>
        </p:nvSpPr>
        <p:spPr>
          <a:xfrm>
            <a:off x="2581034" y="6111625"/>
            <a:ext cx="614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 really we need to consider 0nubb as a discovery search – just hit the longest half lives possible!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EF835-582B-35E2-329B-11D093C122EC}"/>
              </a:ext>
            </a:extLst>
          </p:cNvPr>
          <p:cNvSpPr txBox="1"/>
          <p:nvPr/>
        </p:nvSpPr>
        <p:spPr>
          <a:xfrm>
            <a:off x="4932098" y="3327581"/>
            <a:ext cx="459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https://</a:t>
            </a:r>
            <a:r>
              <a:rPr lang="en-US" dirty="0" err="1">
                <a:solidFill>
                  <a:srgbClr val="7030A0"/>
                </a:solidFill>
              </a:rPr>
              <a:t>arxiv.org</a:t>
            </a:r>
            <a:r>
              <a:rPr lang="en-US" dirty="0">
                <a:solidFill>
                  <a:srgbClr val="7030A0"/>
                </a:solidFill>
              </a:rPr>
              <a:t>/pdf/1708.09390.pdf</a:t>
            </a:r>
          </a:p>
        </p:txBody>
      </p:sp>
      <p:sp>
        <p:nvSpPr>
          <p:cNvPr id="20" name="Left-Up Arrow 19">
            <a:extLst>
              <a:ext uri="{FF2B5EF4-FFF2-40B4-BE49-F238E27FC236}">
                <a16:creationId xmlns:a16="http://schemas.microsoft.com/office/drawing/2014/main" id="{DC4F6CEA-16C9-FF42-E60F-4276613AED0B}"/>
              </a:ext>
            </a:extLst>
          </p:cNvPr>
          <p:cNvSpPr/>
          <p:nvPr/>
        </p:nvSpPr>
        <p:spPr>
          <a:xfrm flipH="1">
            <a:off x="3423425" y="5188467"/>
            <a:ext cx="602166" cy="675386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CEBDD0-E348-8DA4-2FA2-094CB684C739}"/>
              </a:ext>
            </a:extLst>
          </p:cNvPr>
          <p:cNvSpPr txBox="1"/>
          <p:nvPr/>
        </p:nvSpPr>
        <p:spPr>
          <a:xfrm>
            <a:off x="356839" y="5202994"/>
            <a:ext cx="306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BSM theory with lepton number violation at high energy makes SM Wilson coefficients in the EFT expansion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AB8266-9E32-5096-140A-535E520C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19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65666-FAAA-E6AF-6AC8-210E603D4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09" y="701815"/>
            <a:ext cx="5496599" cy="4050792"/>
          </a:xfrm>
        </p:spPr>
        <p:txBody>
          <a:bodyPr>
            <a:normAutofit/>
          </a:bodyPr>
          <a:lstStyle/>
          <a:p>
            <a:r>
              <a:rPr lang="en-US" dirty="0"/>
              <a:t>Given a high energy model, the kinematics of the final electrons can be predicted.</a:t>
            </a:r>
          </a:p>
          <a:p>
            <a:endParaRPr lang="en-US" dirty="0"/>
          </a:p>
          <a:p>
            <a:r>
              <a:rPr lang="en-US" dirty="0"/>
              <a:t>If 0nubb is seen, measuring the opening angle and energy sharing could illuminate the mechanism.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7A02A-049F-F00E-0AE0-60AF19F5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D9929-D153-1997-A76D-AEA8BD17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66" y="3141165"/>
            <a:ext cx="8978257" cy="3549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EB6A6-EAD6-3C93-71DF-9C78479417A9}"/>
              </a:ext>
            </a:extLst>
          </p:cNvPr>
          <p:cNvSpPr txBox="1"/>
          <p:nvPr/>
        </p:nvSpPr>
        <p:spPr>
          <a:xfrm>
            <a:off x="1628775" y="3623818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Opening angle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23884-639B-1A1D-191F-A6813B1AFC90}"/>
              </a:ext>
            </a:extLst>
          </p:cNvPr>
          <p:cNvSpPr txBox="1"/>
          <p:nvPr/>
        </p:nvSpPr>
        <p:spPr>
          <a:xfrm>
            <a:off x="5950996" y="3623818"/>
            <a:ext cx="1936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Energy sharing</a:t>
            </a:r>
          </a:p>
        </p:txBody>
      </p:sp>
      <p:pic>
        <p:nvPicPr>
          <p:cNvPr id="1026" name="Picture 2" descr="Atomic nucleus - Wikipedia">
            <a:extLst>
              <a:ext uri="{FF2B5EF4-FFF2-40B4-BE49-F238E27FC236}">
                <a16:creationId xmlns:a16="http://schemas.microsoft.com/office/drawing/2014/main" id="{AD993309-E473-7463-F9FC-3AD8950DF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7" y="123844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ADC470-2ECE-F7C6-94FE-7F0E33BD9F9C}"/>
              </a:ext>
            </a:extLst>
          </p:cNvPr>
          <p:cNvCxnSpPr/>
          <p:nvPr/>
        </p:nvCxnSpPr>
        <p:spPr>
          <a:xfrm flipV="1">
            <a:off x="7043738" y="485775"/>
            <a:ext cx="971550" cy="88582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A36638-71C9-55AF-F9E3-7D8FFF24A5EE}"/>
              </a:ext>
            </a:extLst>
          </p:cNvPr>
          <p:cNvCxnSpPr>
            <a:cxnSpLocks/>
          </p:cNvCxnSpPr>
          <p:nvPr/>
        </p:nvCxnSpPr>
        <p:spPr>
          <a:xfrm>
            <a:off x="6629399" y="2381440"/>
            <a:ext cx="0" cy="69154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5EBD4B-7E91-47D7-F242-DF7EDF9F5E88}"/>
              </a:ext>
            </a:extLst>
          </p:cNvPr>
          <p:cNvSpPr txBox="1"/>
          <p:nvPr/>
        </p:nvSpPr>
        <p:spPr>
          <a:xfrm>
            <a:off x="6919050" y="554897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C9FBDC-1F5D-DC62-5537-43BAC62C470C}"/>
              </a:ext>
            </a:extLst>
          </p:cNvPr>
          <p:cNvSpPr txBox="1"/>
          <p:nvPr/>
        </p:nvSpPr>
        <p:spPr>
          <a:xfrm>
            <a:off x="6072187" y="2417930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380385A-B349-FE54-163A-843EE60A0BBD}"/>
              </a:ext>
            </a:extLst>
          </p:cNvPr>
          <p:cNvSpPr/>
          <p:nvPr/>
        </p:nvSpPr>
        <p:spPr>
          <a:xfrm>
            <a:off x="6714309" y="1156063"/>
            <a:ext cx="774665" cy="1463041"/>
          </a:xfrm>
          <a:custGeom>
            <a:avLst/>
            <a:gdLst>
              <a:gd name="connsiteX0" fmla="*/ 0 w 774665"/>
              <a:gd name="connsiteY0" fmla="*/ 1397726 h 1397726"/>
              <a:gd name="connsiteX1" fmla="*/ 385354 w 774665"/>
              <a:gd name="connsiteY1" fmla="*/ 1182189 h 1397726"/>
              <a:gd name="connsiteX2" fmla="*/ 731520 w 774665"/>
              <a:gd name="connsiteY2" fmla="*/ 751115 h 1397726"/>
              <a:gd name="connsiteX3" fmla="*/ 757645 w 774665"/>
              <a:gd name="connsiteY3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4665" h="1397726">
                <a:moveTo>
                  <a:pt x="0" y="1397726"/>
                </a:moveTo>
                <a:cubicBezTo>
                  <a:pt x="131717" y="1343841"/>
                  <a:pt x="263434" y="1289957"/>
                  <a:pt x="385354" y="1182189"/>
                </a:cubicBezTo>
                <a:cubicBezTo>
                  <a:pt x="507274" y="1074420"/>
                  <a:pt x="669472" y="948146"/>
                  <a:pt x="731520" y="751115"/>
                </a:cubicBezTo>
                <a:cubicBezTo>
                  <a:pt x="793568" y="554084"/>
                  <a:pt x="775606" y="277042"/>
                  <a:pt x="757645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11E5A-A080-B86B-A8A0-BDB73B3A0D09}"/>
              </a:ext>
            </a:extLst>
          </p:cNvPr>
          <p:cNvSpPr txBox="1"/>
          <p:nvPr/>
        </p:nvSpPr>
        <p:spPr>
          <a:xfrm>
            <a:off x="7404553" y="1852801"/>
            <a:ext cx="35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2797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BBD2-6BA5-C63F-39E1-92D29D7A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24" y="-118872"/>
            <a:ext cx="8205952" cy="1609344"/>
          </a:xfrm>
        </p:spPr>
        <p:txBody>
          <a:bodyPr/>
          <a:lstStyle/>
          <a:p>
            <a:r>
              <a:rPr lang="en-US" dirty="0"/>
              <a:t>Current World heavyweight champion</a:t>
            </a:r>
          </a:p>
        </p:txBody>
      </p:sp>
      <p:pic>
        <p:nvPicPr>
          <p:cNvPr id="1026" name="Picture 2" descr="Seth &quot;Freakin&quot; Rollins | WWE">
            <a:extLst>
              <a:ext uri="{FF2B5EF4-FFF2-40B4-BE49-F238E27FC236}">
                <a16:creationId xmlns:a16="http://schemas.microsoft.com/office/drawing/2014/main" id="{159E859E-AC2C-DEB1-9532-8AD2F10C31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/>
          <a:stretch/>
        </p:blipFill>
        <p:spPr bwMode="auto">
          <a:xfrm>
            <a:off x="472238" y="2856160"/>
            <a:ext cx="3677205" cy="226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ld Heavyweight Championship (WWE) - Wikipedia">
            <a:extLst>
              <a:ext uri="{FF2B5EF4-FFF2-40B4-BE49-F238E27FC236}">
                <a16:creationId xmlns:a16="http://schemas.microsoft.com/office/drawing/2014/main" id="{EE77F261-BB0B-5DA8-1300-CDD6D4CF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5" y="1490472"/>
            <a:ext cx="2425969" cy="13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DA625-9640-AD3C-C5DC-A405763BB11F}"/>
              </a:ext>
            </a:extLst>
          </p:cNvPr>
          <p:cNvSpPr txBox="1"/>
          <p:nvPr/>
        </p:nvSpPr>
        <p:spPr>
          <a:xfrm>
            <a:off x="2491371" y="1595920"/>
            <a:ext cx="1731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WWE world heavyweight champion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1777F6-7795-EFAA-D586-C8B89F1EBE6C}"/>
              </a:ext>
            </a:extLst>
          </p:cNvPr>
          <p:cNvSpPr txBox="1"/>
          <p:nvPr/>
        </p:nvSpPr>
        <p:spPr>
          <a:xfrm>
            <a:off x="469024" y="6148221"/>
            <a:ext cx="356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Seth “</a:t>
            </a:r>
            <a:r>
              <a:rPr lang="en-US" sz="2400" b="1" dirty="0" err="1">
                <a:solidFill>
                  <a:srgbClr val="0070C0"/>
                </a:solidFill>
              </a:rPr>
              <a:t>Freakin</a:t>
            </a:r>
            <a:r>
              <a:rPr lang="en-US" sz="2400" b="1" dirty="0">
                <a:solidFill>
                  <a:srgbClr val="0070C0"/>
                </a:solidFill>
              </a:rPr>
              <a:t>” Rollins</a:t>
            </a:r>
          </a:p>
        </p:txBody>
      </p:sp>
      <p:pic>
        <p:nvPicPr>
          <p:cNvPr id="1032" name="Picture 8" descr="How Do You Make It Mean the Absolute Most?': Triple H Praises Seth Rollins  After WrestleMania 40 | PINKVILLA">
            <a:extLst>
              <a:ext uri="{FF2B5EF4-FFF2-40B4-BE49-F238E27FC236}">
                <a16:creationId xmlns:a16="http://schemas.microsoft.com/office/drawing/2014/main" id="{5FC7B6EF-7420-D15D-80EA-E749C892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7" y="4685831"/>
            <a:ext cx="2425968" cy="13633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FA3A27-220A-5FAE-3647-AF911A9C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67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BBD2-6BA5-C63F-39E1-92D29D7A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24" y="-118872"/>
            <a:ext cx="8205952" cy="1609344"/>
          </a:xfrm>
        </p:spPr>
        <p:txBody>
          <a:bodyPr/>
          <a:lstStyle/>
          <a:p>
            <a:r>
              <a:rPr lang="en-US" dirty="0"/>
              <a:t>Current World heavyweight champion</a:t>
            </a:r>
          </a:p>
        </p:txBody>
      </p:sp>
      <p:pic>
        <p:nvPicPr>
          <p:cNvPr id="1026" name="Picture 2" descr="Seth &quot;Freakin&quot; Rollins | WWE">
            <a:extLst>
              <a:ext uri="{FF2B5EF4-FFF2-40B4-BE49-F238E27FC236}">
                <a16:creationId xmlns:a16="http://schemas.microsoft.com/office/drawing/2014/main" id="{159E859E-AC2C-DEB1-9532-8AD2F10C31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/>
          <a:stretch/>
        </p:blipFill>
        <p:spPr bwMode="auto">
          <a:xfrm>
            <a:off x="472238" y="2856160"/>
            <a:ext cx="3677205" cy="226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7D50168-53D9-FE38-2319-F38AA7BC1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012" y="2779038"/>
            <a:ext cx="4258993" cy="288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ld Heavyweight Championship (WWE) - Wikipedia">
            <a:extLst>
              <a:ext uri="{FF2B5EF4-FFF2-40B4-BE49-F238E27FC236}">
                <a16:creationId xmlns:a16="http://schemas.microsoft.com/office/drawing/2014/main" id="{EE77F261-BB0B-5DA8-1300-CDD6D4CF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5" y="1490472"/>
            <a:ext cx="2425969" cy="13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DA625-9640-AD3C-C5DC-A405763BB11F}"/>
              </a:ext>
            </a:extLst>
          </p:cNvPr>
          <p:cNvSpPr txBox="1"/>
          <p:nvPr/>
        </p:nvSpPr>
        <p:spPr>
          <a:xfrm>
            <a:off x="2491371" y="1595920"/>
            <a:ext cx="1731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WWE world heavyweight champion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289A4-197F-B963-B705-CE1943870C26}"/>
              </a:ext>
            </a:extLst>
          </p:cNvPr>
          <p:cNvSpPr txBox="1"/>
          <p:nvPr/>
        </p:nvSpPr>
        <p:spPr>
          <a:xfrm>
            <a:off x="7310975" y="1490472"/>
            <a:ext cx="183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0nubb world heavyweight </a:t>
            </a:r>
            <a:r>
              <a:rPr lang="en-US" b="1" dirty="0" err="1">
                <a:solidFill>
                  <a:srgbClr val="FF0000"/>
                </a:solidFill>
              </a:rPr>
              <a:t>chamption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Feynman diagrams for neutrinoless double beta decay: (a) Conventional... |  Download Scientific Diagram">
            <a:extLst>
              <a:ext uri="{FF2B5EF4-FFF2-40B4-BE49-F238E27FC236}">
                <a16:creationId xmlns:a16="http://schemas.microsoft.com/office/drawing/2014/main" id="{680FB42A-71AC-42C5-84CE-F7F56715C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6" b="11647"/>
          <a:stretch/>
        </p:blipFill>
        <p:spPr bwMode="auto">
          <a:xfrm>
            <a:off x="4809189" y="1323557"/>
            <a:ext cx="2302308" cy="12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F2A44-B095-0D25-972E-2477214AC9B2}"/>
              </a:ext>
            </a:extLst>
          </p:cNvPr>
          <p:cNvCxnSpPr/>
          <p:nvPr/>
        </p:nvCxnSpPr>
        <p:spPr>
          <a:xfrm>
            <a:off x="4468696" y="1046915"/>
            <a:ext cx="0" cy="58774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1777F6-7795-EFAA-D586-C8B89F1EBE6C}"/>
              </a:ext>
            </a:extLst>
          </p:cNvPr>
          <p:cNvSpPr txBox="1"/>
          <p:nvPr/>
        </p:nvSpPr>
        <p:spPr>
          <a:xfrm>
            <a:off x="469024" y="6148221"/>
            <a:ext cx="356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Seth “</a:t>
            </a:r>
            <a:r>
              <a:rPr lang="en-US" sz="2400" b="1" dirty="0" err="1">
                <a:solidFill>
                  <a:srgbClr val="0070C0"/>
                </a:solidFill>
              </a:rPr>
              <a:t>Freakin</a:t>
            </a:r>
            <a:r>
              <a:rPr lang="en-US" sz="2400" b="1" dirty="0">
                <a:solidFill>
                  <a:srgbClr val="0070C0"/>
                </a:solidFill>
              </a:rPr>
              <a:t>” Rollins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42358-FCC3-B30E-757A-53537A5DC614}"/>
              </a:ext>
            </a:extLst>
          </p:cNvPr>
          <p:cNvSpPr txBox="1"/>
          <p:nvPr/>
        </p:nvSpPr>
        <p:spPr>
          <a:xfrm>
            <a:off x="4714864" y="6148221"/>
            <a:ext cx="3815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Kamland</a:t>
            </a:r>
            <a:r>
              <a:rPr lang="en-US" sz="2400" b="1" dirty="0">
                <a:solidFill>
                  <a:srgbClr val="00B050"/>
                </a:solidFill>
              </a:rPr>
              <a:t> “</a:t>
            </a:r>
            <a:r>
              <a:rPr lang="en-US" sz="2400" b="1" dirty="0" err="1">
                <a:solidFill>
                  <a:srgbClr val="00B050"/>
                </a:solidFill>
              </a:rPr>
              <a:t>Freakin</a:t>
            </a:r>
            <a:r>
              <a:rPr lang="en-US" sz="2400" b="1" dirty="0">
                <a:solidFill>
                  <a:srgbClr val="00B050"/>
                </a:solidFill>
              </a:rPr>
              <a:t>” Zen</a:t>
            </a:r>
          </a:p>
        </p:txBody>
      </p:sp>
      <p:pic>
        <p:nvPicPr>
          <p:cNvPr id="1032" name="Picture 8" descr="How Do You Make It Mean the Absolute Most?': Triple H Praises Seth Rollins  After WrestleMania 40 | PINKVILLA">
            <a:extLst>
              <a:ext uri="{FF2B5EF4-FFF2-40B4-BE49-F238E27FC236}">
                <a16:creationId xmlns:a16="http://schemas.microsoft.com/office/drawing/2014/main" id="{5FC7B6EF-7420-D15D-80EA-E749C892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7" y="4685831"/>
            <a:ext cx="2425968" cy="13633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FA3A27-220A-5FAE-3647-AF911A9C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60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8D62-8AC7-9A40-F70E-72F36F625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52A13-E5CE-F9AE-55D5-79308026D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4D0BB-AFA8-112D-9FB1-9CBB5E33F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34" y="446690"/>
            <a:ext cx="8794531" cy="629913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CFEF10-146D-2D5A-7E9F-D8F4ADE128C1}"/>
              </a:ext>
            </a:extLst>
          </p:cNvPr>
          <p:cNvSpPr txBox="1"/>
          <p:nvPr/>
        </p:nvSpPr>
        <p:spPr>
          <a:xfrm>
            <a:off x="515007" y="105103"/>
            <a:ext cx="237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From Neutrino2024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7D0B6-491A-B313-C294-5A727DE1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26" y="550521"/>
            <a:ext cx="7123574" cy="5930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3230" y="5357822"/>
            <a:ext cx="6913301" cy="12404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merican Typewriter" charset="0"/>
                <a:ea typeface="American Typewriter" charset="0"/>
                <a:cs typeface="American Typewriter" charset="0"/>
              </a:rPr>
              <a:t>RELATIVISTIC QUANTUM </a:t>
            </a:r>
          </a:p>
          <a:p>
            <a:pPr algn="ctr"/>
            <a:r>
              <a:rPr lang="en-US" sz="3600" b="1" dirty="0">
                <a:latin typeface="American Typewriter" charset="0"/>
                <a:ea typeface="American Typewriter" charset="0"/>
                <a:cs typeface="American Typewriter" charset="0"/>
              </a:rPr>
              <a:t>MECHANICS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578D0E-20F7-16CA-8E45-4A510BA5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46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C5E9E-AB66-96CF-4FF6-DEB67092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F2A12-F0B6-AD82-93E3-7728F4293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3DB24-08BE-3200-31FE-73AE79E08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2" y="484632"/>
            <a:ext cx="8671336" cy="635667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7AEE8-5BA1-A308-72A8-A11244B436A5}"/>
              </a:ext>
            </a:extLst>
          </p:cNvPr>
          <p:cNvSpPr txBox="1"/>
          <p:nvPr/>
        </p:nvSpPr>
        <p:spPr>
          <a:xfrm>
            <a:off x="115614" y="115300"/>
            <a:ext cx="306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News from Neutrino2024: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7C242-2B4E-351C-527C-79307580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75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05F0617-9847-7845-8E87-6E1E2DE7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533" y="294684"/>
            <a:ext cx="2578873" cy="9906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dirty="0"/>
              <a:t>Current limits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321CED-9D4E-B0D5-A880-0D8653739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27" y="151731"/>
            <a:ext cx="6060054" cy="65545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4E567B4-311A-F4E3-447A-2709DC51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3F97F4-F732-DDB1-C4EE-B816DBA4B8B5}"/>
              </a:ext>
            </a:extLst>
          </p:cNvPr>
          <p:cNvSpPr/>
          <p:nvPr/>
        </p:nvSpPr>
        <p:spPr>
          <a:xfrm>
            <a:off x="5080001" y="6035040"/>
            <a:ext cx="2204720" cy="602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KZ limit</a:t>
            </a:r>
          </a:p>
        </p:txBody>
      </p:sp>
    </p:spTree>
    <p:extLst>
      <p:ext uri="{BB962C8B-B14F-4D97-AF65-F5344CB8AC3E}">
        <p14:creationId xmlns:p14="http://schemas.microsoft.com/office/powerpoint/2010/main" val="1063129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86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70000" y="2594429"/>
            <a:ext cx="484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Inverted </a:t>
            </a:r>
            <a:r>
              <a:rPr lang="en-US" b="1" dirty="0" err="1"/>
              <a:t>Heirachy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1587500" y="533400"/>
            <a:ext cx="2365375" cy="133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270000" y="533400"/>
            <a:ext cx="36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Going further:</a:t>
            </a:r>
          </a:p>
          <a:p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EEDBC4-2623-3236-8A62-25E0D4D1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68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190500"/>
            <a:ext cx="9144000" cy="6468639"/>
            <a:chOff x="0" y="190500"/>
            <a:chExt cx="9144000" cy="64686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0500"/>
              <a:ext cx="9144000" cy="646863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70000" y="2594429"/>
              <a:ext cx="4844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Inverted </a:t>
              </a:r>
              <a:r>
                <a:rPr lang="en-US" b="1" dirty="0" err="1"/>
                <a:t>Heirachy</a:t>
              </a:r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579478" y="4616874"/>
              <a:ext cx="1378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1000 kg  experiment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87500" y="533400"/>
              <a:ext cx="2365375" cy="133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70000" y="533400"/>
              <a:ext cx="360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Or to be specific:</a:t>
              </a:r>
            </a:p>
            <a:p>
              <a:endParaRPr 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4945741" y="2397125"/>
              <a:ext cx="2594884" cy="1022804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913991" y="2338056"/>
              <a:ext cx="584200" cy="39687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0324881">
              <a:off x="4831993" y="2999804"/>
              <a:ext cx="2344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Run for 100 years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4876800" y="2397125"/>
              <a:ext cx="1600200" cy="727075"/>
            </a:xfrm>
            <a:prstGeom prst="straightConnector1">
              <a:avLst/>
            </a:prstGeom>
            <a:ln w="38100" cmpd="sng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913991" y="349250"/>
              <a:ext cx="0" cy="58102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 rot="20208315">
              <a:off x="4803049" y="2662274"/>
              <a:ext cx="214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0066"/>
                  </a:solidFill>
                </a:rPr>
                <a:t>Run for 15 years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736256">
              <a:off x="4610560" y="1688584"/>
              <a:ext cx="400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Run for 2-3 years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4913991" y="2397125"/>
              <a:ext cx="3976009" cy="1435760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20595112">
              <a:off x="4848716" y="3160957"/>
              <a:ext cx="400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6600"/>
                  </a:solidFill>
                </a:rPr>
                <a:t>Run for 1000 years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2CDB8-6A99-3168-C984-CEC61993C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02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B2502D-296E-D74D-B36E-422619FB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686" y="99924"/>
            <a:ext cx="6063827" cy="665815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9B11D2-327F-B243-9B9E-71960A0E2C26}"/>
              </a:ext>
            </a:extLst>
          </p:cNvPr>
          <p:cNvSpPr txBox="1"/>
          <p:nvPr/>
        </p:nvSpPr>
        <p:spPr>
          <a:xfrm>
            <a:off x="379141" y="847492"/>
            <a:ext cx="188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Where are the backgrounds from?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2ED01-C9D0-31A5-0D65-0B6BCAA7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6148D-EF05-E602-AF8E-4DA3A80B37D0}"/>
              </a:ext>
            </a:extLst>
          </p:cNvPr>
          <p:cNvSpPr txBox="1"/>
          <p:nvPr/>
        </p:nvSpPr>
        <p:spPr>
          <a:xfrm>
            <a:off x="737199" y="1770822"/>
            <a:ext cx="188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nb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: these are pre-Neutrino2024 numbers)</a:t>
            </a:r>
          </a:p>
        </p:txBody>
      </p:sp>
    </p:spTree>
    <p:extLst>
      <p:ext uri="{BB962C8B-B14F-4D97-AF65-F5344CB8AC3E}">
        <p14:creationId xmlns:p14="http://schemas.microsoft.com/office/powerpoint/2010/main" val="4118815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B2502D-296E-D74D-B36E-422619FB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686" y="99924"/>
            <a:ext cx="6063827" cy="665815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9B11D2-327F-B243-9B9E-71960A0E2C26}"/>
              </a:ext>
            </a:extLst>
          </p:cNvPr>
          <p:cNvSpPr txBox="1"/>
          <p:nvPr/>
        </p:nvSpPr>
        <p:spPr>
          <a:xfrm>
            <a:off x="379141" y="847492"/>
            <a:ext cx="188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Where are the backgrounds from?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1BB738-9E76-E245-B420-CAB57A1E16AF}"/>
              </a:ext>
            </a:extLst>
          </p:cNvPr>
          <p:cNvSpPr/>
          <p:nvPr/>
        </p:nvSpPr>
        <p:spPr>
          <a:xfrm>
            <a:off x="3066585" y="1770822"/>
            <a:ext cx="5809786" cy="3291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C80D72-ED3E-8099-BBF8-07F0C6B1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70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72" t="7184" b="4311"/>
          <a:stretch/>
        </p:blipFill>
        <p:spPr>
          <a:xfrm>
            <a:off x="115455" y="2239818"/>
            <a:ext cx="5079999" cy="355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5130800" cy="990600"/>
          </a:xfrm>
        </p:spPr>
        <p:txBody>
          <a:bodyPr>
            <a:normAutofit/>
          </a:bodyPr>
          <a:lstStyle/>
          <a:p>
            <a:r>
              <a:rPr lang="en-US" dirty="0"/>
              <a:t>The ideal experiment: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091" y="1677308"/>
            <a:ext cx="3606800" cy="4360965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MANDATORY:</a:t>
            </a:r>
          </a:p>
          <a:p>
            <a:pPr lvl="1"/>
            <a:r>
              <a:rPr lang="en-US" dirty="0"/>
              <a:t>Resolution better than ~2% FWHM to fully reject two-neutrino mode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i="1" dirty="0"/>
              <a:t>Then just watch and wait</a:t>
            </a:r>
            <a:r>
              <a:rPr lang="is-IS" b="1" i="1" dirty="0"/>
              <a:t>…</a:t>
            </a:r>
            <a:endParaRPr lang="en-US" b="1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25" t="45566" r="36407" b="-1044"/>
          <a:stretch/>
        </p:blipFill>
        <p:spPr>
          <a:xfrm>
            <a:off x="3486261" y="3481776"/>
            <a:ext cx="1582195" cy="1081896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8245" t="700" r="2213" b="44878"/>
          <a:stretch/>
        </p:blipFill>
        <p:spPr>
          <a:xfrm>
            <a:off x="1056952" y="4022724"/>
            <a:ext cx="1240593" cy="1019059"/>
          </a:xfrm>
          <a:prstGeom prst="rect">
            <a:avLst/>
          </a:prstGeom>
          <a:ln>
            <a:noFill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4375727" y="4456545"/>
            <a:ext cx="300182" cy="3348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212273" y="3481776"/>
            <a:ext cx="277091" cy="54094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9447A-639C-1653-0A05-F9365958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63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192" y="463917"/>
            <a:ext cx="796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/>
                </a:solidFill>
              </a:rPr>
              <a:t>Measuring Energy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9728" y="966472"/>
            <a:ext cx="7300596" cy="4871726"/>
            <a:chOff x="4261045" y="3194473"/>
            <a:chExt cx="4882955" cy="32936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045" y="3194473"/>
              <a:ext cx="4882955" cy="32936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35934" y="4839426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CUORE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99156" y="3542322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SNO+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04335" y="4913182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GERDA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66334" y="3737265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KZ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82816" y="3914523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EXO-200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4867047"/>
            <a:ext cx="2546722" cy="1782706"/>
            <a:chOff x="115455" y="2239818"/>
            <a:chExt cx="5079999" cy="3556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5172" t="7184" b="4311"/>
            <a:stretch/>
          </p:blipFill>
          <p:spPr>
            <a:xfrm>
              <a:off x="115455" y="2239818"/>
              <a:ext cx="5079999" cy="355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2925" t="45566" r="36407" b="-1044"/>
            <a:stretch/>
          </p:blipFill>
          <p:spPr>
            <a:xfrm>
              <a:off x="3486261" y="3481776"/>
              <a:ext cx="1582195" cy="10818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48245" t="700" r="2213" b="44878"/>
            <a:stretch/>
          </p:blipFill>
          <p:spPr>
            <a:xfrm>
              <a:off x="1045378" y="3996267"/>
              <a:ext cx="1240593" cy="1019059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4375727" y="4456545"/>
              <a:ext cx="300182" cy="33481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1212273" y="3481776"/>
              <a:ext cx="277091" cy="54094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324091" y="4719901"/>
              <a:ext cx="4757195" cy="673902"/>
            </a:xfrm>
            <a:custGeom>
              <a:avLst/>
              <a:gdLst>
                <a:gd name="connsiteX0" fmla="*/ 0 w 4757195"/>
                <a:gd name="connsiteY0" fmla="*/ 558155 h 673902"/>
                <a:gd name="connsiteX1" fmla="*/ 138896 w 4757195"/>
                <a:gd name="connsiteY1" fmla="*/ 2570 h 673902"/>
                <a:gd name="connsiteX2" fmla="*/ 162046 w 4757195"/>
                <a:gd name="connsiteY2" fmla="*/ 25719 h 673902"/>
                <a:gd name="connsiteX3" fmla="*/ 185195 w 4757195"/>
                <a:gd name="connsiteY3" fmla="*/ 83593 h 673902"/>
                <a:gd name="connsiteX4" fmla="*/ 208344 w 4757195"/>
                <a:gd name="connsiteY4" fmla="*/ 199340 h 673902"/>
                <a:gd name="connsiteX5" fmla="*/ 219919 w 4757195"/>
                <a:gd name="connsiteY5" fmla="*/ 291937 h 673902"/>
                <a:gd name="connsiteX6" fmla="*/ 231494 w 4757195"/>
                <a:gd name="connsiteY6" fmla="*/ 396109 h 673902"/>
                <a:gd name="connsiteX7" fmla="*/ 243068 w 4757195"/>
                <a:gd name="connsiteY7" fmla="*/ 442408 h 673902"/>
                <a:gd name="connsiteX8" fmla="*/ 381965 w 4757195"/>
                <a:gd name="connsiteY8" fmla="*/ 407684 h 673902"/>
                <a:gd name="connsiteX9" fmla="*/ 405114 w 4757195"/>
                <a:gd name="connsiteY9" fmla="*/ 361385 h 673902"/>
                <a:gd name="connsiteX10" fmla="*/ 416689 w 4757195"/>
                <a:gd name="connsiteY10" fmla="*/ 315086 h 673902"/>
                <a:gd name="connsiteX11" fmla="*/ 428263 w 4757195"/>
                <a:gd name="connsiteY11" fmla="*/ 280362 h 673902"/>
                <a:gd name="connsiteX12" fmla="*/ 451413 w 4757195"/>
                <a:gd name="connsiteY12" fmla="*/ 199340 h 673902"/>
                <a:gd name="connsiteX13" fmla="*/ 497712 w 4757195"/>
                <a:gd name="connsiteY13" fmla="*/ 222489 h 673902"/>
                <a:gd name="connsiteX14" fmla="*/ 509286 w 4757195"/>
                <a:gd name="connsiteY14" fmla="*/ 280362 h 673902"/>
                <a:gd name="connsiteX15" fmla="*/ 520861 w 4757195"/>
                <a:gd name="connsiteY15" fmla="*/ 361385 h 673902"/>
                <a:gd name="connsiteX16" fmla="*/ 532436 w 4757195"/>
                <a:gd name="connsiteY16" fmla="*/ 419258 h 673902"/>
                <a:gd name="connsiteX17" fmla="*/ 544010 w 4757195"/>
                <a:gd name="connsiteY17" fmla="*/ 488707 h 673902"/>
                <a:gd name="connsiteX18" fmla="*/ 555585 w 4757195"/>
                <a:gd name="connsiteY18" fmla="*/ 546580 h 673902"/>
                <a:gd name="connsiteX19" fmla="*/ 567160 w 4757195"/>
                <a:gd name="connsiteY19" fmla="*/ 581304 h 673902"/>
                <a:gd name="connsiteX20" fmla="*/ 601884 w 4757195"/>
                <a:gd name="connsiteY20" fmla="*/ 592879 h 673902"/>
                <a:gd name="connsiteX21" fmla="*/ 613458 w 4757195"/>
                <a:gd name="connsiteY21" fmla="*/ 558155 h 673902"/>
                <a:gd name="connsiteX22" fmla="*/ 636608 w 4757195"/>
                <a:gd name="connsiteY22" fmla="*/ 535005 h 673902"/>
                <a:gd name="connsiteX23" fmla="*/ 648182 w 4757195"/>
                <a:gd name="connsiteY23" fmla="*/ 488707 h 673902"/>
                <a:gd name="connsiteX24" fmla="*/ 671332 w 4757195"/>
                <a:gd name="connsiteY24" fmla="*/ 453983 h 673902"/>
                <a:gd name="connsiteX25" fmla="*/ 682906 w 4757195"/>
                <a:gd name="connsiteY25" fmla="*/ 419258 h 673902"/>
                <a:gd name="connsiteX26" fmla="*/ 717631 w 4757195"/>
                <a:gd name="connsiteY26" fmla="*/ 361385 h 673902"/>
                <a:gd name="connsiteX27" fmla="*/ 740780 w 4757195"/>
                <a:gd name="connsiteY27" fmla="*/ 407684 h 673902"/>
                <a:gd name="connsiteX28" fmla="*/ 763929 w 4757195"/>
                <a:gd name="connsiteY28" fmla="*/ 465557 h 673902"/>
                <a:gd name="connsiteX29" fmla="*/ 810228 w 4757195"/>
                <a:gd name="connsiteY29" fmla="*/ 523431 h 673902"/>
                <a:gd name="connsiteX30" fmla="*/ 844952 w 4757195"/>
                <a:gd name="connsiteY30" fmla="*/ 511856 h 673902"/>
                <a:gd name="connsiteX31" fmla="*/ 856527 w 4757195"/>
                <a:gd name="connsiteY31" fmla="*/ 465557 h 673902"/>
                <a:gd name="connsiteX32" fmla="*/ 868101 w 4757195"/>
                <a:gd name="connsiteY32" fmla="*/ 396109 h 673902"/>
                <a:gd name="connsiteX33" fmla="*/ 925975 w 4757195"/>
                <a:gd name="connsiteY33" fmla="*/ 291937 h 673902"/>
                <a:gd name="connsiteX34" fmla="*/ 960699 w 4757195"/>
                <a:gd name="connsiteY34" fmla="*/ 245638 h 673902"/>
                <a:gd name="connsiteX35" fmla="*/ 995423 w 4757195"/>
                <a:gd name="connsiteY35" fmla="*/ 222489 h 673902"/>
                <a:gd name="connsiteX36" fmla="*/ 1041722 w 4757195"/>
                <a:gd name="connsiteY36" fmla="*/ 234064 h 673902"/>
                <a:gd name="connsiteX37" fmla="*/ 1064871 w 4757195"/>
                <a:gd name="connsiteY37" fmla="*/ 291937 h 673902"/>
                <a:gd name="connsiteX38" fmla="*/ 1076446 w 4757195"/>
                <a:gd name="connsiteY38" fmla="*/ 326661 h 673902"/>
                <a:gd name="connsiteX39" fmla="*/ 1088020 w 4757195"/>
                <a:gd name="connsiteY39" fmla="*/ 372960 h 673902"/>
                <a:gd name="connsiteX40" fmla="*/ 1111170 w 4757195"/>
                <a:gd name="connsiteY40" fmla="*/ 419258 h 673902"/>
                <a:gd name="connsiteX41" fmla="*/ 1145894 w 4757195"/>
                <a:gd name="connsiteY41" fmla="*/ 616028 h 673902"/>
                <a:gd name="connsiteX42" fmla="*/ 1169043 w 4757195"/>
                <a:gd name="connsiteY42" fmla="*/ 546580 h 673902"/>
                <a:gd name="connsiteX43" fmla="*/ 1192193 w 4757195"/>
                <a:gd name="connsiteY43" fmla="*/ 465557 h 673902"/>
                <a:gd name="connsiteX44" fmla="*/ 1203767 w 4757195"/>
                <a:gd name="connsiteY44" fmla="*/ 372960 h 673902"/>
                <a:gd name="connsiteX45" fmla="*/ 1238491 w 4757195"/>
                <a:gd name="connsiteY45" fmla="*/ 384534 h 673902"/>
                <a:gd name="connsiteX46" fmla="*/ 1296365 w 4757195"/>
                <a:gd name="connsiteY46" fmla="*/ 430833 h 673902"/>
                <a:gd name="connsiteX47" fmla="*/ 1551008 w 4757195"/>
                <a:gd name="connsiteY47" fmla="*/ 430833 h 673902"/>
                <a:gd name="connsiteX48" fmla="*/ 1562582 w 4757195"/>
                <a:gd name="connsiteY48" fmla="*/ 523431 h 673902"/>
                <a:gd name="connsiteX49" fmla="*/ 1608881 w 4757195"/>
                <a:gd name="connsiteY49" fmla="*/ 361385 h 673902"/>
                <a:gd name="connsiteX50" fmla="*/ 1620456 w 4757195"/>
                <a:gd name="connsiteY50" fmla="*/ 326661 h 673902"/>
                <a:gd name="connsiteX51" fmla="*/ 1643605 w 4757195"/>
                <a:gd name="connsiteY51" fmla="*/ 291937 h 673902"/>
                <a:gd name="connsiteX52" fmla="*/ 1689904 w 4757195"/>
                <a:gd name="connsiteY52" fmla="*/ 234064 h 673902"/>
                <a:gd name="connsiteX53" fmla="*/ 1736203 w 4757195"/>
                <a:gd name="connsiteY53" fmla="*/ 535005 h 673902"/>
                <a:gd name="connsiteX54" fmla="*/ 1759352 w 4757195"/>
                <a:gd name="connsiteY54" fmla="*/ 465557 h 673902"/>
                <a:gd name="connsiteX55" fmla="*/ 1782501 w 4757195"/>
                <a:gd name="connsiteY55" fmla="*/ 372960 h 673902"/>
                <a:gd name="connsiteX56" fmla="*/ 1794076 w 4757195"/>
                <a:gd name="connsiteY56" fmla="*/ 315086 h 673902"/>
                <a:gd name="connsiteX57" fmla="*/ 1932972 w 4757195"/>
                <a:gd name="connsiteY57" fmla="*/ 349810 h 673902"/>
                <a:gd name="connsiteX58" fmla="*/ 1990846 w 4757195"/>
                <a:gd name="connsiteY58" fmla="*/ 372960 h 673902"/>
                <a:gd name="connsiteX59" fmla="*/ 2083443 w 4757195"/>
                <a:gd name="connsiteY59" fmla="*/ 442408 h 673902"/>
                <a:gd name="connsiteX60" fmla="*/ 2152891 w 4757195"/>
                <a:gd name="connsiteY60" fmla="*/ 488707 h 673902"/>
                <a:gd name="connsiteX61" fmla="*/ 2176041 w 4757195"/>
                <a:gd name="connsiteY61" fmla="*/ 511856 h 673902"/>
                <a:gd name="connsiteX62" fmla="*/ 2152891 w 4757195"/>
                <a:gd name="connsiteY62" fmla="*/ 477132 h 673902"/>
                <a:gd name="connsiteX63" fmla="*/ 2141317 w 4757195"/>
                <a:gd name="connsiteY63" fmla="*/ 430833 h 673902"/>
                <a:gd name="connsiteX64" fmla="*/ 2118167 w 4757195"/>
                <a:gd name="connsiteY64" fmla="*/ 361385 h 673902"/>
                <a:gd name="connsiteX65" fmla="*/ 2129742 w 4757195"/>
                <a:gd name="connsiteY65" fmla="*/ 315086 h 673902"/>
                <a:gd name="connsiteX66" fmla="*/ 2164466 w 4757195"/>
                <a:gd name="connsiteY66" fmla="*/ 338236 h 673902"/>
                <a:gd name="connsiteX67" fmla="*/ 2199190 w 4757195"/>
                <a:gd name="connsiteY67" fmla="*/ 384534 h 673902"/>
                <a:gd name="connsiteX68" fmla="*/ 2222339 w 4757195"/>
                <a:gd name="connsiteY68" fmla="*/ 407684 h 673902"/>
                <a:gd name="connsiteX69" fmla="*/ 2245489 w 4757195"/>
                <a:gd name="connsiteY69" fmla="*/ 453983 h 673902"/>
                <a:gd name="connsiteX70" fmla="*/ 2280213 w 4757195"/>
                <a:gd name="connsiteY70" fmla="*/ 523431 h 673902"/>
                <a:gd name="connsiteX71" fmla="*/ 2361236 w 4757195"/>
                <a:gd name="connsiteY71" fmla="*/ 465557 h 673902"/>
                <a:gd name="connsiteX72" fmla="*/ 2430684 w 4757195"/>
                <a:gd name="connsiteY72" fmla="*/ 419258 h 673902"/>
                <a:gd name="connsiteX73" fmla="*/ 2465408 w 4757195"/>
                <a:gd name="connsiteY73" fmla="*/ 396109 h 673902"/>
                <a:gd name="connsiteX74" fmla="*/ 2500132 w 4757195"/>
                <a:gd name="connsiteY74" fmla="*/ 372960 h 673902"/>
                <a:gd name="connsiteX75" fmla="*/ 2546431 w 4757195"/>
                <a:gd name="connsiteY75" fmla="*/ 384534 h 673902"/>
                <a:gd name="connsiteX76" fmla="*/ 2569580 w 4757195"/>
                <a:gd name="connsiteY76" fmla="*/ 430833 h 673902"/>
                <a:gd name="connsiteX77" fmla="*/ 2592729 w 4757195"/>
                <a:gd name="connsiteY77" fmla="*/ 453983 h 673902"/>
                <a:gd name="connsiteX78" fmla="*/ 2615879 w 4757195"/>
                <a:gd name="connsiteY78" fmla="*/ 500281 h 673902"/>
                <a:gd name="connsiteX79" fmla="*/ 2639028 w 4757195"/>
                <a:gd name="connsiteY79" fmla="*/ 523431 h 673902"/>
                <a:gd name="connsiteX80" fmla="*/ 2685327 w 4757195"/>
                <a:gd name="connsiteY80" fmla="*/ 581304 h 673902"/>
                <a:gd name="connsiteX81" fmla="*/ 2650603 w 4757195"/>
                <a:gd name="connsiteY81" fmla="*/ 372960 h 673902"/>
                <a:gd name="connsiteX82" fmla="*/ 2627453 w 4757195"/>
                <a:gd name="connsiteY82" fmla="*/ 338236 h 673902"/>
                <a:gd name="connsiteX83" fmla="*/ 2650603 w 4757195"/>
                <a:gd name="connsiteY83" fmla="*/ 315086 h 673902"/>
                <a:gd name="connsiteX84" fmla="*/ 2766350 w 4757195"/>
                <a:gd name="connsiteY84" fmla="*/ 372960 h 673902"/>
                <a:gd name="connsiteX85" fmla="*/ 2801074 w 4757195"/>
                <a:gd name="connsiteY85" fmla="*/ 396109 h 673902"/>
                <a:gd name="connsiteX86" fmla="*/ 2824223 w 4757195"/>
                <a:gd name="connsiteY86" fmla="*/ 430833 h 673902"/>
                <a:gd name="connsiteX87" fmla="*/ 2870522 w 4757195"/>
                <a:gd name="connsiteY87" fmla="*/ 477132 h 673902"/>
                <a:gd name="connsiteX88" fmla="*/ 2905246 w 4757195"/>
                <a:gd name="connsiteY88" fmla="*/ 511856 h 673902"/>
                <a:gd name="connsiteX89" fmla="*/ 2928395 w 4757195"/>
                <a:gd name="connsiteY89" fmla="*/ 546580 h 673902"/>
                <a:gd name="connsiteX90" fmla="*/ 2939970 w 4757195"/>
                <a:gd name="connsiteY90" fmla="*/ 511856 h 673902"/>
                <a:gd name="connsiteX91" fmla="*/ 2951544 w 4757195"/>
                <a:gd name="connsiteY91" fmla="*/ 465557 h 673902"/>
                <a:gd name="connsiteX92" fmla="*/ 3032567 w 4757195"/>
                <a:gd name="connsiteY92" fmla="*/ 372960 h 673902"/>
                <a:gd name="connsiteX93" fmla="*/ 3067291 w 4757195"/>
                <a:gd name="connsiteY93" fmla="*/ 384534 h 673902"/>
                <a:gd name="connsiteX94" fmla="*/ 3090441 w 4757195"/>
                <a:gd name="connsiteY94" fmla="*/ 453983 h 673902"/>
                <a:gd name="connsiteX95" fmla="*/ 3102015 w 4757195"/>
                <a:gd name="connsiteY95" fmla="*/ 523431 h 673902"/>
                <a:gd name="connsiteX96" fmla="*/ 3113590 w 4757195"/>
                <a:gd name="connsiteY96" fmla="*/ 569729 h 673902"/>
                <a:gd name="connsiteX97" fmla="*/ 3159889 w 4757195"/>
                <a:gd name="connsiteY97" fmla="*/ 558155 h 673902"/>
                <a:gd name="connsiteX98" fmla="*/ 3194613 w 4757195"/>
                <a:gd name="connsiteY98" fmla="*/ 477132 h 673902"/>
                <a:gd name="connsiteX99" fmla="*/ 3217762 w 4757195"/>
                <a:gd name="connsiteY99" fmla="*/ 442408 h 673902"/>
                <a:gd name="connsiteX100" fmla="*/ 3229337 w 4757195"/>
                <a:gd name="connsiteY100" fmla="*/ 407684 h 673902"/>
                <a:gd name="connsiteX101" fmla="*/ 3264061 w 4757195"/>
                <a:gd name="connsiteY101" fmla="*/ 396109 h 673902"/>
                <a:gd name="connsiteX102" fmla="*/ 3345084 w 4757195"/>
                <a:gd name="connsiteY102" fmla="*/ 477132 h 673902"/>
                <a:gd name="connsiteX103" fmla="*/ 3368233 w 4757195"/>
                <a:gd name="connsiteY103" fmla="*/ 511856 h 673902"/>
                <a:gd name="connsiteX104" fmla="*/ 3391382 w 4757195"/>
                <a:gd name="connsiteY104" fmla="*/ 465557 h 673902"/>
                <a:gd name="connsiteX105" fmla="*/ 3414532 w 4757195"/>
                <a:gd name="connsiteY105" fmla="*/ 268788 h 673902"/>
                <a:gd name="connsiteX106" fmla="*/ 3437681 w 4757195"/>
                <a:gd name="connsiteY106" fmla="*/ 234064 h 673902"/>
                <a:gd name="connsiteX107" fmla="*/ 3460831 w 4757195"/>
                <a:gd name="connsiteY107" fmla="*/ 349810 h 673902"/>
                <a:gd name="connsiteX108" fmla="*/ 3483980 w 4757195"/>
                <a:gd name="connsiteY108" fmla="*/ 419258 h 673902"/>
                <a:gd name="connsiteX109" fmla="*/ 3495555 w 4757195"/>
                <a:gd name="connsiteY109" fmla="*/ 453983 h 673902"/>
                <a:gd name="connsiteX110" fmla="*/ 3507129 w 4757195"/>
                <a:gd name="connsiteY110" fmla="*/ 500281 h 673902"/>
                <a:gd name="connsiteX111" fmla="*/ 3576577 w 4757195"/>
                <a:gd name="connsiteY111" fmla="*/ 488707 h 673902"/>
                <a:gd name="connsiteX112" fmla="*/ 3622876 w 4757195"/>
                <a:gd name="connsiteY112" fmla="*/ 430833 h 673902"/>
                <a:gd name="connsiteX113" fmla="*/ 3646025 w 4757195"/>
                <a:gd name="connsiteY113" fmla="*/ 384534 h 673902"/>
                <a:gd name="connsiteX114" fmla="*/ 3680750 w 4757195"/>
                <a:gd name="connsiteY114" fmla="*/ 303512 h 673902"/>
                <a:gd name="connsiteX115" fmla="*/ 3715474 w 4757195"/>
                <a:gd name="connsiteY115" fmla="*/ 326661 h 673902"/>
                <a:gd name="connsiteX116" fmla="*/ 3738623 w 4757195"/>
                <a:gd name="connsiteY116" fmla="*/ 442408 h 673902"/>
                <a:gd name="connsiteX117" fmla="*/ 3750198 w 4757195"/>
                <a:gd name="connsiteY117" fmla="*/ 488707 h 673902"/>
                <a:gd name="connsiteX118" fmla="*/ 3784922 w 4757195"/>
                <a:gd name="connsiteY118" fmla="*/ 546580 h 673902"/>
                <a:gd name="connsiteX119" fmla="*/ 3819646 w 4757195"/>
                <a:gd name="connsiteY119" fmla="*/ 558155 h 673902"/>
                <a:gd name="connsiteX120" fmla="*/ 3865944 w 4757195"/>
                <a:gd name="connsiteY120" fmla="*/ 500281 h 673902"/>
                <a:gd name="connsiteX121" fmla="*/ 3877519 w 4757195"/>
                <a:gd name="connsiteY121" fmla="*/ 442408 h 673902"/>
                <a:gd name="connsiteX122" fmla="*/ 3900668 w 4757195"/>
                <a:gd name="connsiteY122" fmla="*/ 419258 h 673902"/>
                <a:gd name="connsiteX123" fmla="*/ 3958542 w 4757195"/>
                <a:gd name="connsiteY123" fmla="*/ 372960 h 673902"/>
                <a:gd name="connsiteX124" fmla="*/ 4004841 w 4757195"/>
                <a:gd name="connsiteY124" fmla="*/ 442408 h 673902"/>
                <a:gd name="connsiteX125" fmla="*/ 4027990 w 4757195"/>
                <a:gd name="connsiteY125" fmla="*/ 511856 h 673902"/>
                <a:gd name="connsiteX126" fmla="*/ 4051139 w 4757195"/>
                <a:gd name="connsiteY126" fmla="*/ 558155 h 673902"/>
                <a:gd name="connsiteX127" fmla="*/ 4074289 w 4757195"/>
                <a:gd name="connsiteY127" fmla="*/ 639177 h 673902"/>
                <a:gd name="connsiteX128" fmla="*/ 4097438 w 4757195"/>
                <a:gd name="connsiteY128" fmla="*/ 673902 h 673902"/>
                <a:gd name="connsiteX129" fmla="*/ 4132162 w 4757195"/>
                <a:gd name="connsiteY129" fmla="*/ 546580 h 673902"/>
                <a:gd name="connsiteX130" fmla="*/ 4143737 w 4757195"/>
                <a:gd name="connsiteY130" fmla="*/ 477132 h 673902"/>
                <a:gd name="connsiteX131" fmla="*/ 4166886 w 4757195"/>
                <a:gd name="connsiteY131" fmla="*/ 442408 h 673902"/>
                <a:gd name="connsiteX132" fmla="*/ 4247909 w 4757195"/>
                <a:gd name="connsiteY132" fmla="*/ 430833 h 673902"/>
                <a:gd name="connsiteX133" fmla="*/ 4317357 w 4757195"/>
                <a:gd name="connsiteY133" fmla="*/ 407684 h 673902"/>
                <a:gd name="connsiteX134" fmla="*/ 4352081 w 4757195"/>
                <a:gd name="connsiteY134" fmla="*/ 511856 h 673902"/>
                <a:gd name="connsiteX135" fmla="*/ 4363656 w 4757195"/>
                <a:gd name="connsiteY135" fmla="*/ 546580 h 673902"/>
                <a:gd name="connsiteX136" fmla="*/ 4398380 w 4757195"/>
                <a:gd name="connsiteY136" fmla="*/ 558155 h 673902"/>
                <a:gd name="connsiteX137" fmla="*/ 4467828 w 4757195"/>
                <a:gd name="connsiteY137" fmla="*/ 465557 h 673902"/>
                <a:gd name="connsiteX138" fmla="*/ 4514127 w 4757195"/>
                <a:gd name="connsiteY138" fmla="*/ 407684 h 673902"/>
                <a:gd name="connsiteX139" fmla="*/ 4537276 w 4757195"/>
                <a:gd name="connsiteY139" fmla="*/ 442408 h 673902"/>
                <a:gd name="connsiteX140" fmla="*/ 4548851 w 4757195"/>
                <a:gd name="connsiteY140" fmla="*/ 477132 h 673902"/>
                <a:gd name="connsiteX141" fmla="*/ 4583575 w 4757195"/>
                <a:gd name="connsiteY141" fmla="*/ 500281 h 673902"/>
                <a:gd name="connsiteX142" fmla="*/ 4653023 w 4757195"/>
                <a:gd name="connsiteY142" fmla="*/ 535005 h 673902"/>
                <a:gd name="connsiteX143" fmla="*/ 4757195 w 4757195"/>
                <a:gd name="connsiteY143" fmla="*/ 511856 h 67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757195" h="673902">
                  <a:moveTo>
                    <a:pt x="0" y="558155"/>
                  </a:moveTo>
                  <a:cubicBezTo>
                    <a:pt x="46299" y="372960"/>
                    <a:pt x="83315" y="185194"/>
                    <a:pt x="138896" y="2570"/>
                  </a:cubicBezTo>
                  <a:cubicBezTo>
                    <a:pt x="142073" y="-7870"/>
                    <a:pt x="156632" y="16244"/>
                    <a:pt x="162046" y="25719"/>
                  </a:cubicBezTo>
                  <a:cubicBezTo>
                    <a:pt x="172354" y="43759"/>
                    <a:pt x="179842" y="63517"/>
                    <a:pt x="185195" y="83593"/>
                  </a:cubicBezTo>
                  <a:cubicBezTo>
                    <a:pt x="195333" y="121611"/>
                    <a:pt x="203464" y="160297"/>
                    <a:pt x="208344" y="199340"/>
                  </a:cubicBezTo>
                  <a:cubicBezTo>
                    <a:pt x="212202" y="230206"/>
                    <a:pt x="216284" y="261044"/>
                    <a:pt x="219919" y="291937"/>
                  </a:cubicBezTo>
                  <a:cubicBezTo>
                    <a:pt x="224001" y="326635"/>
                    <a:pt x="226182" y="361578"/>
                    <a:pt x="231494" y="396109"/>
                  </a:cubicBezTo>
                  <a:cubicBezTo>
                    <a:pt x="233913" y="411832"/>
                    <a:pt x="239210" y="426975"/>
                    <a:pt x="243068" y="442408"/>
                  </a:cubicBezTo>
                  <a:cubicBezTo>
                    <a:pt x="334781" y="411836"/>
                    <a:pt x="288447" y="423269"/>
                    <a:pt x="381965" y="407684"/>
                  </a:cubicBezTo>
                  <a:cubicBezTo>
                    <a:pt x="389681" y="392251"/>
                    <a:pt x="399056" y="377541"/>
                    <a:pt x="405114" y="361385"/>
                  </a:cubicBezTo>
                  <a:cubicBezTo>
                    <a:pt x="410700" y="346490"/>
                    <a:pt x="412319" y="330382"/>
                    <a:pt x="416689" y="315086"/>
                  </a:cubicBezTo>
                  <a:cubicBezTo>
                    <a:pt x="420041" y="303355"/>
                    <a:pt x="424911" y="292093"/>
                    <a:pt x="428263" y="280362"/>
                  </a:cubicBezTo>
                  <a:cubicBezTo>
                    <a:pt x="457323" y="178652"/>
                    <a:pt x="423667" y="282576"/>
                    <a:pt x="451413" y="199340"/>
                  </a:cubicBezTo>
                  <a:cubicBezTo>
                    <a:pt x="466846" y="207056"/>
                    <a:pt x="487683" y="208448"/>
                    <a:pt x="497712" y="222489"/>
                  </a:cubicBezTo>
                  <a:cubicBezTo>
                    <a:pt x="509147" y="238498"/>
                    <a:pt x="506052" y="260957"/>
                    <a:pt x="509286" y="280362"/>
                  </a:cubicBezTo>
                  <a:cubicBezTo>
                    <a:pt x="513771" y="307273"/>
                    <a:pt x="516376" y="334474"/>
                    <a:pt x="520861" y="361385"/>
                  </a:cubicBezTo>
                  <a:cubicBezTo>
                    <a:pt x="524095" y="380790"/>
                    <a:pt x="528917" y="399902"/>
                    <a:pt x="532436" y="419258"/>
                  </a:cubicBezTo>
                  <a:cubicBezTo>
                    <a:pt x="536634" y="442348"/>
                    <a:pt x="539812" y="465617"/>
                    <a:pt x="544010" y="488707"/>
                  </a:cubicBezTo>
                  <a:cubicBezTo>
                    <a:pt x="547529" y="508063"/>
                    <a:pt x="550813" y="527494"/>
                    <a:pt x="555585" y="546580"/>
                  </a:cubicBezTo>
                  <a:cubicBezTo>
                    <a:pt x="558544" y="558416"/>
                    <a:pt x="558533" y="572677"/>
                    <a:pt x="567160" y="581304"/>
                  </a:cubicBezTo>
                  <a:cubicBezTo>
                    <a:pt x="575787" y="589931"/>
                    <a:pt x="590309" y="589021"/>
                    <a:pt x="601884" y="592879"/>
                  </a:cubicBezTo>
                  <a:cubicBezTo>
                    <a:pt x="605742" y="581304"/>
                    <a:pt x="607181" y="568617"/>
                    <a:pt x="613458" y="558155"/>
                  </a:cubicBezTo>
                  <a:cubicBezTo>
                    <a:pt x="619073" y="548797"/>
                    <a:pt x="631728" y="544766"/>
                    <a:pt x="636608" y="535005"/>
                  </a:cubicBezTo>
                  <a:cubicBezTo>
                    <a:pt x="643722" y="520777"/>
                    <a:pt x="641916" y="503328"/>
                    <a:pt x="648182" y="488707"/>
                  </a:cubicBezTo>
                  <a:cubicBezTo>
                    <a:pt x="653662" y="475921"/>
                    <a:pt x="663615" y="465558"/>
                    <a:pt x="671332" y="453983"/>
                  </a:cubicBezTo>
                  <a:cubicBezTo>
                    <a:pt x="675190" y="442408"/>
                    <a:pt x="676629" y="429720"/>
                    <a:pt x="682906" y="419258"/>
                  </a:cubicBezTo>
                  <a:cubicBezTo>
                    <a:pt x="730575" y="339809"/>
                    <a:pt x="684838" y="459762"/>
                    <a:pt x="717631" y="361385"/>
                  </a:cubicBezTo>
                  <a:cubicBezTo>
                    <a:pt x="725347" y="376818"/>
                    <a:pt x="733772" y="391917"/>
                    <a:pt x="740780" y="407684"/>
                  </a:cubicBezTo>
                  <a:cubicBezTo>
                    <a:pt x="749218" y="426670"/>
                    <a:pt x="754637" y="446974"/>
                    <a:pt x="763929" y="465557"/>
                  </a:cubicBezTo>
                  <a:cubicBezTo>
                    <a:pt x="778529" y="494757"/>
                    <a:pt x="788698" y="501900"/>
                    <a:pt x="810228" y="523431"/>
                  </a:cubicBezTo>
                  <a:cubicBezTo>
                    <a:pt x="821803" y="519573"/>
                    <a:pt x="837330" y="521383"/>
                    <a:pt x="844952" y="511856"/>
                  </a:cubicBezTo>
                  <a:cubicBezTo>
                    <a:pt x="854890" y="499434"/>
                    <a:pt x="853407" y="481156"/>
                    <a:pt x="856527" y="465557"/>
                  </a:cubicBezTo>
                  <a:cubicBezTo>
                    <a:pt x="861129" y="442544"/>
                    <a:pt x="863010" y="419019"/>
                    <a:pt x="868101" y="396109"/>
                  </a:cubicBezTo>
                  <a:cubicBezTo>
                    <a:pt x="877598" y="353370"/>
                    <a:pt x="897709" y="329625"/>
                    <a:pt x="925975" y="291937"/>
                  </a:cubicBezTo>
                  <a:cubicBezTo>
                    <a:pt x="937550" y="276504"/>
                    <a:pt x="947058" y="259279"/>
                    <a:pt x="960699" y="245638"/>
                  </a:cubicBezTo>
                  <a:cubicBezTo>
                    <a:pt x="970536" y="235801"/>
                    <a:pt x="983848" y="230205"/>
                    <a:pt x="995423" y="222489"/>
                  </a:cubicBezTo>
                  <a:cubicBezTo>
                    <a:pt x="1010856" y="226347"/>
                    <a:pt x="1030473" y="222815"/>
                    <a:pt x="1041722" y="234064"/>
                  </a:cubicBezTo>
                  <a:cubicBezTo>
                    <a:pt x="1056414" y="248756"/>
                    <a:pt x="1057576" y="272483"/>
                    <a:pt x="1064871" y="291937"/>
                  </a:cubicBezTo>
                  <a:cubicBezTo>
                    <a:pt x="1069155" y="303361"/>
                    <a:pt x="1073094" y="314930"/>
                    <a:pt x="1076446" y="326661"/>
                  </a:cubicBezTo>
                  <a:cubicBezTo>
                    <a:pt x="1080816" y="341957"/>
                    <a:pt x="1082434" y="358065"/>
                    <a:pt x="1088020" y="372960"/>
                  </a:cubicBezTo>
                  <a:cubicBezTo>
                    <a:pt x="1094078" y="389116"/>
                    <a:pt x="1103453" y="403825"/>
                    <a:pt x="1111170" y="419258"/>
                  </a:cubicBezTo>
                  <a:cubicBezTo>
                    <a:pt x="1137553" y="577560"/>
                    <a:pt x="1125113" y="512129"/>
                    <a:pt x="1145894" y="616028"/>
                  </a:cubicBezTo>
                  <a:cubicBezTo>
                    <a:pt x="1153610" y="592879"/>
                    <a:pt x="1163125" y="570253"/>
                    <a:pt x="1169043" y="546580"/>
                  </a:cubicBezTo>
                  <a:cubicBezTo>
                    <a:pt x="1183577" y="488444"/>
                    <a:pt x="1175587" y="515373"/>
                    <a:pt x="1192193" y="465557"/>
                  </a:cubicBezTo>
                  <a:cubicBezTo>
                    <a:pt x="1196051" y="434691"/>
                    <a:pt x="1188334" y="399968"/>
                    <a:pt x="1203767" y="372960"/>
                  </a:cubicBezTo>
                  <a:cubicBezTo>
                    <a:pt x="1209820" y="362367"/>
                    <a:pt x="1227578" y="379078"/>
                    <a:pt x="1238491" y="384534"/>
                  </a:cubicBezTo>
                  <a:cubicBezTo>
                    <a:pt x="1267691" y="399134"/>
                    <a:pt x="1274835" y="409304"/>
                    <a:pt x="1296365" y="430833"/>
                  </a:cubicBezTo>
                  <a:cubicBezTo>
                    <a:pt x="1344455" y="426024"/>
                    <a:pt x="1509927" y="402392"/>
                    <a:pt x="1551008" y="430833"/>
                  </a:cubicBezTo>
                  <a:cubicBezTo>
                    <a:pt x="1576583" y="448539"/>
                    <a:pt x="1558724" y="492565"/>
                    <a:pt x="1562582" y="523431"/>
                  </a:cubicBezTo>
                  <a:cubicBezTo>
                    <a:pt x="1591648" y="407168"/>
                    <a:pt x="1575672" y="461011"/>
                    <a:pt x="1608881" y="361385"/>
                  </a:cubicBezTo>
                  <a:cubicBezTo>
                    <a:pt x="1612739" y="349810"/>
                    <a:pt x="1613688" y="336813"/>
                    <a:pt x="1620456" y="326661"/>
                  </a:cubicBezTo>
                  <a:cubicBezTo>
                    <a:pt x="1628172" y="315086"/>
                    <a:pt x="1637384" y="304379"/>
                    <a:pt x="1643605" y="291937"/>
                  </a:cubicBezTo>
                  <a:cubicBezTo>
                    <a:pt x="1671559" y="236030"/>
                    <a:pt x="1631370" y="273086"/>
                    <a:pt x="1689904" y="234064"/>
                  </a:cubicBezTo>
                  <a:cubicBezTo>
                    <a:pt x="1807898" y="312725"/>
                    <a:pt x="1683030" y="215969"/>
                    <a:pt x="1736203" y="535005"/>
                  </a:cubicBezTo>
                  <a:cubicBezTo>
                    <a:pt x="1740215" y="559074"/>
                    <a:pt x="1754566" y="489485"/>
                    <a:pt x="1759352" y="465557"/>
                  </a:cubicBezTo>
                  <a:cubicBezTo>
                    <a:pt x="1802018" y="252234"/>
                    <a:pt x="1746908" y="515334"/>
                    <a:pt x="1782501" y="372960"/>
                  </a:cubicBezTo>
                  <a:cubicBezTo>
                    <a:pt x="1787272" y="353874"/>
                    <a:pt x="1790218" y="334377"/>
                    <a:pt x="1794076" y="315086"/>
                  </a:cubicBezTo>
                  <a:cubicBezTo>
                    <a:pt x="1854491" y="327169"/>
                    <a:pt x="1868729" y="328396"/>
                    <a:pt x="1932972" y="349810"/>
                  </a:cubicBezTo>
                  <a:cubicBezTo>
                    <a:pt x="1952683" y="356380"/>
                    <a:pt x="1971555" y="365243"/>
                    <a:pt x="1990846" y="372960"/>
                  </a:cubicBezTo>
                  <a:cubicBezTo>
                    <a:pt x="2046710" y="428824"/>
                    <a:pt x="2004342" y="392071"/>
                    <a:pt x="2083443" y="442408"/>
                  </a:cubicBezTo>
                  <a:cubicBezTo>
                    <a:pt x="2106915" y="457345"/>
                    <a:pt x="2133217" y="469034"/>
                    <a:pt x="2152891" y="488707"/>
                  </a:cubicBezTo>
                  <a:cubicBezTo>
                    <a:pt x="2160608" y="496423"/>
                    <a:pt x="2176041" y="522769"/>
                    <a:pt x="2176041" y="511856"/>
                  </a:cubicBezTo>
                  <a:cubicBezTo>
                    <a:pt x="2176041" y="497945"/>
                    <a:pt x="2160608" y="488707"/>
                    <a:pt x="2152891" y="477132"/>
                  </a:cubicBezTo>
                  <a:cubicBezTo>
                    <a:pt x="2149033" y="461699"/>
                    <a:pt x="2145888" y="446070"/>
                    <a:pt x="2141317" y="430833"/>
                  </a:cubicBezTo>
                  <a:cubicBezTo>
                    <a:pt x="2134305" y="407460"/>
                    <a:pt x="2118167" y="361385"/>
                    <a:pt x="2118167" y="361385"/>
                  </a:cubicBezTo>
                  <a:cubicBezTo>
                    <a:pt x="2122025" y="345952"/>
                    <a:pt x="2115513" y="322200"/>
                    <a:pt x="2129742" y="315086"/>
                  </a:cubicBezTo>
                  <a:cubicBezTo>
                    <a:pt x="2142185" y="308865"/>
                    <a:pt x="2154629" y="328399"/>
                    <a:pt x="2164466" y="338236"/>
                  </a:cubicBezTo>
                  <a:cubicBezTo>
                    <a:pt x="2178107" y="351877"/>
                    <a:pt x="2186840" y="369714"/>
                    <a:pt x="2199190" y="384534"/>
                  </a:cubicBezTo>
                  <a:cubicBezTo>
                    <a:pt x="2206176" y="392917"/>
                    <a:pt x="2216286" y="398604"/>
                    <a:pt x="2222339" y="407684"/>
                  </a:cubicBezTo>
                  <a:cubicBezTo>
                    <a:pt x="2231910" y="422041"/>
                    <a:pt x="2236928" y="439002"/>
                    <a:pt x="2245489" y="453983"/>
                  </a:cubicBezTo>
                  <a:cubicBezTo>
                    <a:pt x="2281389" y="516807"/>
                    <a:pt x="2258991" y="459768"/>
                    <a:pt x="2280213" y="523431"/>
                  </a:cubicBezTo>
                  <a:cubicBezTo>
                    <a:pt x="2393133" y="448149"/>
                    <a:pt x="2217630" y="566082"/>
                    <a:pt x="2361236" y="465557"/>
                  </a:cubicBezTo>
                  <a:cubicBezTo>
                    <a:pt x="2384029" y="449602"/>
                    <a:pt x="2407535" y="434691"/>
                    <a:pt x="2430684" y="419258"/>
                  </a:cubicBezTo>
                  <a:lnTo>
                    <a:pt x="2465408" y="396109"/>
                  </a:lnTo>
                  <a:lnTo>
                    <a:pt x="2500132" y="372960"/>
                  </a:lnTo>
                  <a:cubicBezTo>
                    <a:pt x="2515565" y="376818"/>
                    <a:pt x="2534210" y="374350"/>
                    <a:pt x="2546431" y="384534"/>
                  </a:cubicBezTo>
                  <a:cubicBezTo>
                    <a:pt x="2559686" y="395580"/>
                    <a:pt x="2560009" y="416476"/>
                    <a:pt x="2569580" y="430833"/>
                  </a:cubicBezTo>
                  <a:cubicBezTo>
                    <a:pt x="2575633" y="439913"/>
                    <a:pt x="2586676" y="444903"/>
                    <a:pt x="2592729" y="453983"/>
                  </a:cubicBezTo>
                  <a:cubicBezTo>
                    <a:pt x="2602300" y="468339"/>
                    <a:pt x="2606308" y="485925"/>
                    <a:pt x="2615879" y="500281"/>
                  </a:cubicBezTo>
                  <a:cubicBezTo>
                    <a:pt x="2621932" y="509361"/>
                    <a:pt x="2632211" y="514909"/>
                    <a:pt x="2639028" y="523431"/>
                  </a:cubicBezTo>
                  <a:cubicBezTo>
                    <a:pt x="2697422" y="596426"/>
                    <a:pt x="2629440" y="525419"/>
                    <a:pt x="2685327" y="581304"/>
                  </a:cubicBezTo>
                  <a:cubicBezTo>
                    <a:pt x="2682019" y="541606"/>
                    <a:pt x="2683037" y="421610"/>
                    <a:pt x="2650603" y="372960"/>
                  </a:cubicBezTo>
                  <a:lnTo>
                    <a:pt x="2627453" y="338236"/>
                  </a:lnTo>
                  <a:cubicBezTo>
                    <a:pt x="2635170" y="330519"/>
                    <a:pt x="2639838" y="316880"/>
                    <a:pt x="2650603" y="315086"/>
                  </a:cubicBezTo>
                  <a:cubicBezTo>
                    <a:pt x="2687246" y="308979"/>
                    <a:pt x="2747759" y="360566"/>
                    <a:pt x="2766350" y="372960"/>
                  </a:cubicBezTo>
                  <a:lnTo>
                    <a:pt x="2801074" y="396109"/>
                  </a:lnTo>
                  <a:cubicBezTo>
                    <a:pt x="2808790" y="407684"/>
                    <a:pt x="2815170" y="420271"/>
                    <a:pt x="2824223" y="430833"/>
                  </a:cubicBezTo>
                  <a:cubicBezTo>
                    <a:pt x="2838427" y="447404"/>
                    <a:pt x="2855089" y="461699"/>
                    <a:pt x="2870522" y="477132"/>
                  </a:cubicBezTo>
                  <a:cubicBezTo>
                    <a:pt x="2882097" y="488707"/>
                    <a:pt x="2896166" y="498236"/>
                    <a:pt x="2905246" y="511856"/>
                  </a:cubicBezTo>
                  <a:lnTo>
                    <a:pt x="2928395" y="546580"/>
                  </a:lnTo>
                  <a:cubicBezTo>
                    <a:pt x="2932253" y="535005"/>
                    <a:pt x="2936618" y="523587"/>
                    <a:pt x="2939970" y="511856"/>
                  </a:cubicBezTo>
                  <a:cubicBezTo>
                    <a:pt x="2944340" y="496560"/>
                    <a:pt x="2944430" y="479785"/>
                    <a:pt x="2951544" y="465557"/>
                  </a:cubicBezTo>
                  <a:cubicBezTo>
                    <a:pt x="2985303" y="398039"/>
                    <a:pt x="2984822" y="404790"/>
                    <a:pt x="3032567" y="372960"/>
                  </a:cubicBezTo>
                  <a:cubicBezTo>
                    <a:pt x="3044142" y="376818"/>
                    <a:pt x="3060199" y="374606"/>
                    <a:pt x="3067291" y="384534"/>
                  </a:cubicBezTo>
                  <a:cubicBezTo>
                    <a:pt x="3081474" y="404391"/>
                    <a:pt x="3090441" y="453983"/>
                    <a:pt x="3090441" y="453983"/>
                  </a:cubicBezTo>
                  <a:cubicBezTo>
                    <a:pt x="3094299" y="477132"/>
                    <a:pt x="3097412" y="500418"/>
                    <a:pt x="3102015" y="523431"/>
                  </a:cubicBezTo>
                  <a:cubicBezTo>
                    <a:pt x="3105135" y="539030"/>
                    <a:pt x="3099949" y="561545"/>
                    <a:pt x="3113590" y="569729"/>
                  </a:cubicBezTo>
                  <a:cubicBezTo>
                    <a:pt x="3127231" y="577913"/>
                    <a:pt x="3144456" y="562013"/>
                    <a:pt x="3159889" y="558155"/>
                  </a:cubicBezTo>
                  <a:cubicBezTo>
                    <a:pt x="3218006" y="470979"/>
                    <a:pt x="3149767" y="581772"/>
                    <a:pt x="3194613" y="477132"/>
                  </a:cubicBezTo>
                  <a:cubicBezTo>
                    <a:pt x="3200093" y="464346"/>
                    <a:pt x="3211541" y="454850"/>
                    <a:pt x="3217762" y="442408"/>
                  </a:cubicBezTo>
                  <a:cubicBezTo>
                    <a:pt x="3223218" y="431495"/>
                    <a:pt x="3220710" y="416311"/>
                    <a:pt x="3229337" y="407684"/>
                  </a:cubicBezTo>
                  <a:cubicBezTo>
                    <a:pt x="3237964" y="399057"/>
                    <a:pt x="3252486" y="399967"/>
                    <a:pt x="3264061" y="396109"/>
                  </a:cubicBezTo>
                  <a:cubicBezTo>
                    <a:pt x="3325179" y="416482"/>
                    <a:pt x="3292018" y="397533"/>
                    <a:pt x="3345084" y="477132"/>
                  </a:cubicBezTo>
                  <a:lnTo>
                    <a:pt x="3368233" y="511856"/>
                  </a:lnTo>
                  <a:cubicBezTo>
                    <a:pt x="3375949" y="496423"/>
                    <a:pt x="3388545" y="482577"/>
                    <a:pt x="3391382" y="465557"/>
                  </a:cubicBezTo>
                  <a:cubicBezTo>
                    <a:pt x="3396870" y="432626"/>
                    <a:pt x="3387399" y="323054"/>
                    <a:pt x="3414532" y="268788"/>
                  </a:cubicBezTo>
                  <a:cubicBezTo>
                    <a:pt x="3420753" y="256346"/>
                    <a:pt x="3429965" y="245639"/>
                    <a:pt x="3437681" y="234064"/>
                  </a:cubicBezTo>
                  <a:cubicBezTo>
                    <a:pt x="3445398" y="272646"/>
                    <a:pt x="3448389" y="312483"/>
                    <a:pt x="3460831" y="349810"/>
                  </a:cubicBezTo>
                  <a:lnTo>
                    <a:pt x="3483980" y="419258"/>
                  </a:lnTo>
                  <a:cubicBezTo>
                    <a:pt x="3487838" y="430833"/>
                    <a:pt x="3492596" y="442146"/>
                    <a:pt x="3495555" y="453983"/>
                  </a:cubicBezTo>
                  <a:lnTo>
                    <a:pt x="3507129" y="500281"/>
                  </a:lnTo>
                  <a:cubicBezTo>
                    <a:pt x="3530278" y="496423"/>
                    <a:pt x="3554313" y="496128"/>
                    <a:pt x="3576577" y="488707"/>
                  </a:cubicBezTo>
                  <a:cubicBezTo>
                    <a:pt x="3620043" y="474218"/>
                    <a:pt x="3608138" y="465222"/>
                    <a:pt x="3622876" y="430833"/>
                  </a:cubicBezTo>
                  <a:cubicBezTo>
                    <a:pt x="3629673" y="414974"/>
                    <a:pt x="3639967" y="400690"/>
                    <a:pt x="3646025" y="384534"/>
                  </a:cubicBezTo>
                  <a:cubicBezTo>
                    <a:pt x="3678056" y="299118"/>
                    <a:pt x="3633838" y="373878"/>
                    <a:pt x="3680750" y="303512"/>
                  </a:cubicBezTo>
                  <a:cubicBezTo>
                    <a:pt x="3692325" y="311228"/>
                    <a:pt x="3710124" y="313820"/>
                    <a:pt x="3715474" y="326661"/>
                  </a:cubicBezTo>
                  <a:cubicBezTo>
                    <a:pt x="3730607" y="362981"/>
                    <a:pt x="3729080" y="404236"/>
                    <a:pt x="3738623" y="442408"/>
                  </a:cubicBezTo>
                  <a:cubicBezTo>
                    <a:pt x="3742481" y="457841"/>
                    <a:pt x="3745828" y="473411"/>
                    <a:pt x="3750198" y="488707"/>
                  </a:cubicBezTo>
                  <a:cubicBezTo>
                    <a:pt x="3757733" y="515080"/>
                    <a:pt x="3759844" y="531533"/>
                    <a:pt x="3784922" y="546580"/>
                  </a:cubicBezTo>
                  <a:cubicBezTo>
                    <a:pt x="3795384" y="552857"/>
                    <a:pt x="3808071" y="554297"/>
                    <a:pt x="3819646" y="558155"/>
                  </a:cubicBezTo>
                  <a:cubicBezTo>
                    <a:pt x="3836595" y="541205"/>
                    <a:pt x="3857183" y="523642"/>
                    <a:pt x="3865944" y="500281"/>
                  </a:cubicBezTo>
                  <a:cubicBezTo>
                    <a:pt x="3872852" y="481861"/>
                    <a:pt x="3869769" y="460490"/>
                    <a:pt x="3877519" y="442408"/>
                  </a:cubicBezTo>
                  <a:cubicBezTo>
                    <a:pt x="3881818" y="432378"/>
                    <a:pt x="3893851" y="427779"/>
                    <a:pt x="3900668" y="419258"/>
                  </a:cubicBezTo>
                  <a:cubicBezTo>
                    <a:pt x="3938743" y="371663"/>
                    <a:pt x="3903466" y="391318"/>
                    <a:pt x="3958542" y="372960"/>
                  </a:cubicBezTo>
                  <a:cubicBezTo>
                    <a:pt x="3973975" y="396109"/>
                    <a:pt x="3996043" y="416014"/>
                    <a:pt x="4004841" y="442408"/>
                  </a:cubicBezTo>
                  <a:lnTo>
                    <a:pt x="4027990" y="511856"/>
                  </a:lnTo>
                  <a:cubicBezTo>
                    <a:pt x="4033446" y="528225"/>
                    <a:pt x="4045081" y="541999"/>
                    <a:pt x="4051139" y="558155"/>
                  </a:cubicBezTo>
                  <a:cubicBezTo>
                    <a:pt x="4062266" y="587826"/>
                    <a:pt x="4060297" y="611192"/>
                    <a:pt x="4074289" y="639177"/>
                  </a:cubicBezTo>
                  <a:cubicBezTo>
                    <a:pt x="4080510" y="651620"/>
                    <a:pt x="4089722" y="662327"/>
                    <a:pt x="4097438" y="673902"/>
                  </a:cubicBezTo>
                  <a:cubicBezTo>
                    <a:pt x="4122749" y="597967"/>
                    <a:pt x="4119074" y="618563"/>
                    <a:pt x="4132162" y="546580"/>
                  </a:cubicBezTo>
                  <a:cubicBezTo>
                    <a:pt x="4136360" y="523490"/>
                    <a:pt x="4136316" y="499396"/>
                    <a:pt x="4143737" y="477132"/>
                  </a:cubicBezTo>
                  <a:cubicBezTo>
                    <a:pt x="4148136" y="463935"/>
                    <a:pt x="4154174" y="448058"/>
                    <a:pt x="4166886" y="442408"/>
                  </a:cubicBezTo>
                  <a:cubicBezTo>
                    <a:pt x="4191816" y="431328"/>
                    <a:pt x="4220901" y="434691"/>
                    <a:pt x="4247909" y="430833"/>
                  </a:cubicBezTo>
                  <a:cubicBezTo>
                    <a:pt x="4271058" y="423117"/>
                    <a:pt x="4309641" y="384535"/>
                    <a:pt x="4317357" y="407684"/>
                  </a:cubicBezTo>
                  <a:lnTo>
                    <a:pt x="4352081" y="511856"/>
                  </a:lnTo>
                  <a:cubicBezTo>
                    <a:pt x="4355939" y="523431"/>
                    <a:pt x="4352081" y="542722"/>
                    <a:pt x="4363656" y="546580"/>
                  </a:cubicBezTo>
                  <a:lnTo>
                    <a:pt x="4398380" y="558155"/>
                  </a:lnTo>
                  <a:cubicBezTo>
                    <a:pt x="4428497" y="467808"/>
                    <a:pt x="4379159" y="598562"/>
                    <a:pt x="4467828" y="465557"/>
                  </a:cubicBezTo>
                  <a:cubicBezTo>
                    <a:pt x="4497030" y="421753"/>
                    <a:pt x="4481140" y="440669"/>
                    <a:pt x="4514127" y="407684"/>
                  </a:cubicBezTo>
                  <a:cubicBezTo>
                    <a:pt x="4521843" y="419259"/>
                    <a:pt x="4531055" y="429966"/>
                    <a:pt x="4537276" y="442408"/>
                  </a:cubicBezTo>
                  <a:cubicBezTo>
                    <a:pt x="4542732" y="453321"/>
                    <a:pt x="4541229" y="467605"/>
                    <a:pt x="4548851" y="477132"/>
                  </a:cubicBezTo>
                  <a:cubicBezTo>
                    <a:pt x="4557541" y="487995"/>
                    <a:pt x="4572712" y="491591"/>
                    <a:pt x="4583575" y="500281"/>
                  </a:cubicBezTo>
                  <a:cubicBezTo>
                    <a:pt x="4630482" y="537807"/>
                    <a:pt x="4577901" y="516226"/>
                    <a:pt x="4653023" y="535005"/>
                  </a:cubicBezTo>
                  <a:cubicBezTo>
                    <a:pt x="4742587" y="522211"/>
                    <a:pt x="4709645" y="535632"/>
                    <a:pt x="4757195" y="5118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77351" y="2957046"/>
            <a:ext cx="2067583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NEXT-White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6BDB78-E6E1-F547-A1FD-A031F88D1D0E}"/>
              </a:ext>
            </a:extLst>
          </p:cNvPr>
          <p:cNvCxnSpPr/>
          <p:nvPr/>
        </p:nvCxnSpPr>
        <p:spPr>
          <a:xfrm>
            <a:off x="2484119" y="2574989"/>
            <a:ext cx="0" cy="159026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AF36A3-939D-EB44-9EFB-F1FA03A647F3}"/>
              </a:ext>
            </a:extLst>
          </p:cNvPr>
          <p:cNvSpPr txBox="1"/>
          <p:nvPr/>
        </p:nvSpPr>
        <p:spPr>
          <a:xfrm rot="5400000">
            <a:off x="1852459" y="3245295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Free from 2nubb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770CAD-CDDC-6844-91BE-55C6F517D6EA}"/>
              </a:ext>
            </a:extLst>
          </p:cNvPr>
          <p:cNvSpPr txBox="1"/>
          <p:nvPr/>
        </p:nvSpPr>
        <p:spPr>
          <a:xfrm>
            <a:off x="3001658" y="6146197"/>
            <a:ext cx="669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Once free from 2nubb, radioactive and cosmogenic backgrounds become dominant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25DEA1-2B39-FBBC-BD82-C6EA3920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9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192" y="463917"/>
            <a:ext cx="796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/>
                </a:solidFill>
              </a:rPr>
              <a:t>Measuring Energy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9728" y="966472"/>
            <a:ext cx="7595206" cy="4871726"/>
            <a:chOff x="4261045" y="3194473"/>
            <a:chExt cx="5080003" cy="32936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045" y="3194473"/>
              <a:ext cx="4882955" cy="32936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35934" y="4839426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CUORE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99156" y="3542322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SNO+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04335" y="4913182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GERDA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66334" y="3737265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KZ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82816" y="3914523"/>
              <a:ext cx="1382889" cy="27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EXO-200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58159" y="4540253"/>
              <a:ext cx="1382889" cy="2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90"/>
                  </a:solidFill>
                </a:rPr>
                <a:t>NEXT-White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4867047"/>
            <a:ext cx="2546722" cy="1782706"/>
            <a:chOff x="115455" y="2239818"/>
            <a:chExt cx="5079999" cy="3556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5172" t="7184" b="4311"/>
            <a:stretch/>
          </p:blipFill>
          <p:spPr>
            <a:xfrm>
              <a:off x="115455" y="2239818"/>
              <a:ext cx="5079999" cy="355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2925" t="45566" r="36407" b="-1044"/>
            <a:stretch/>
          </p:blipFill>
          <p:spPr>
            <a:xfrm>
              <a:off x="3486261" y="3481776"/>
              <a:ext cx="1582195" cy="10818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48245" t="700" r="2213" b="44878"/>
            <a:stretch/>
          </p:blipFill>
          <p:spPr>
            <a:xfrm>
              <a:off x="1045378" y="3996267"/>
              <a:ext cx="1240593" cy="1019059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4375727" y="4456545"/>
              <a:ext cx="300182" cy="33481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1212273" y="3481776"/>
              <a:ext cx="277091" cy="54094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324091" y="4719901"/>
              <a:ext cx="4757195" cy="673902"/>
            </a:xfrm>
            <a:custGeom>
              <a:avLst/>
              <a:gdLst>
                <a:gd name="connsiteX0" fmla="*/ 0 w 4757195"/>
                <a:gd name="connsiteY0" fmla="*/ 558155 h 673902"/>
                <a:gd name="connsiteX1" fmla="*/ 138896 w 4757195"/>
                <a:gd name="connsiteY1" fmla="*/ 2570 h 673902"/>
                <a:gd name="connsiteX2" fmla="*/ 162046 w 4757195"/>
                <a:gd name="connsiteY2" fmla="*/ 25719 h 673902"/>
                <a:gd name="connsiteX3" fmla="*/ 185195 w 4757195"/>
                <a:gd name="connsiteY3" fmla="*/ 83593 h 673902"/>
                <a:gd name="connsiteX4" fmla="*/ 208344 w 4757195"/>
                <a:gd name="connsiteY4" fmla="*/ 199340 h 673902"/>
                <a:gd name="connsiteX5" fmla="*/ 219919 w 4757195"/>
                <a:gd name="connsiteY5" fmla="*/ 291937 h 673902"/>
                <a:gd name="connsiteX6" fmla="*/ 231494 w 4757195"/>
                <a:gd name="connsiteY6" fmla="*/ 396109 h 673902"/>
                <a:gd name="connsiteX7" fmla="*/ 243068 w 4757195"/>
                <a:gd name="connsiteY7" fmla="*/ 442408 h 673902"/>
                <a:gd name="connsiteX8" fmla="*/ 381965 w 4757195"/>
                <a:gd name="connsiteY8" fmla="*/ 407684 h 673902"/>
                <a:gd name="connsiteX9" fmla="*/ 405114 w 4757195"/>
                <a:gd name="connsiteY9" fmla="*/ 361385 h 673902"/>
                <a:gd name="connsiteX10" fmla="*/ 416689 w 4757195"/>
                <a:gd name="connsiteY10" fmla="*/ 315086 h 673902"/>
                <a:gd name="connsiteX11" fmla="*/ 428263 w 4757195"/>
                <a:gd name="connsiteY11" fmla="*/ 280362 h 673902"/>
                <a:gd name="connsiteX12" fmla="*/ 451413 w 4757195"/>
                <a:gd name="connsiteY12" fmla="*/ 199340 h 673902"/>
                <a:gd name="connsiteX13" fmla="*/ 497712 w 4757195"/>
                <a:gd name="connsiteY13" fmla="*/ 222489 h 673902"/>
                <a:gd name="connsiteX14" fmla="*/ 509286 w 4757195"/>
                <a:gd name="connsiteY14" fmla="*/ 280362 h 673902"/>
                <a:gd name="connsiteX15" fmla="*/ 520861 w 4757195"/>
                <a:gd name="connsiteY15" fmla="*/ 361385 h 673902"/>
                <a:gd name="connsiteX16" fmla="*/ 532436 w 4757195"/>
                <a:gd name="connsiteY16" fmla="*/ 419258 h 673902"/>
                <a:gd name="connsiteX17" fmla="*/ 544010 w 4757195"/>
                <a:gd name="connsiteY17" fmla="*/ 488707 h 673902"/>
                <a:gd name="connsiteX18" fmla="*/ 555585 w 4757195"/>
                <a:gd name="connsiteY18" fmla="*/ 546580 h 673902"/>
                <a:gd name="connsiteX19" fmla="*/ 567160 w 4757195"/>
                <a:gd name="connsiteY19" fmla="*/ 581304 h 673902"/>
                <a:gd name="connsiteX20" fmla="*/ 601884 w 4757195"/>
                <a:gd name="connsiteY20" fmla="*/ 592879 h 673902"/>
                <a:gd name="connsiteX21" fmla="*/ 613458 w 4757195"/>
                <a:gd name="connsiteY21" fmla="*/ 558155 h 673902"/>
                <a:gd name="connsiteX22" fmla="*/ 636608 w 4757195"/>
                <a:gd name="connsiteY22" fmla="*/ 535005 h 673902"/>
                <a:gd name="connsiteX23" fmla="*/ 648182 w 4757195"/>
                <a:gd name="connsiteY23" fmla="*/ 488707 h 673902"/>
                <a:gd name="connsiteX24" fmla="*/ 671332 w 4757195"/>
                <a:gd name="connsiteY24" fmla="*/ 453983 h 673902"/>
                <a:gd name="connsiteX25" fmla="*/ 682906 w 4757195"/>
                <a:gd name="connsiteY25" fmla="*/ 419258 h 673902"/>
                <a:gd name="connsiteX26" fmla="*/ 717631 w 4757195"/>
                <a:gd name="connsiteY26" fmla="*/ 361385 h 673902"/>
                <a:gd name="connsiteX27" fmla="*/ 740780 w 4757195"/>
                <a:gd name="connsiteY27" fmla="*/ 407684 h 673902"/>
                <a:gd name="connsiteX28" fmla="*/ 763929 w 4757195"/>
                <a:gd name="connsiteY28" fmla="*/ 465557 h 673902"/>
                <a:gd name="connsiteX29" fmla="*/ 810228 w 4757195"/>
                <a:gd name="connsiteY29" fmla="*/ 523431 h 673902"/>
                <a:gd name="connsiteX30" fmla="*/ 844952 w 4757195"/>
                <a:gd name="connsiteY30" fmla="*/ 511856 h 673902"/>
                <a:gd name="connsiteX31" fmla="*/ 856527 w 4757195"/>
                <a:gd name="connsiteY31" fmla="*/ 465557 h 673902"/>
                <a:gd name="connsiteX32" fmla="*/ 868101 w 4757195"/>
                <a:gd name="connsiteY32" fmla="*/ 396109 h 673902"/>
                <a:gd name="connsiteX33" fmla="*/ 925975 w 4757195"/>
                <a:gd name="connsiteY33" fmla="*/ 291937 h 673902"/>
                <a:gd name="connsiteX34" fmla="*/ 960699 w 4757195"/>
                <a:gd name="connsiteY34" fmla="*/ 245638 h 673902"/>
                <a:gd name="connsiteX35" fmla="*/ 995423 w 4757195"/>
                <a:gd name="connsiteY35" fmla="*/ 222489 h 673902"/>
                <a:gd name="connsiteX36" fmla="*/ 1041722 w 4757195"/>
                <a:gd name="connsiteY36" fmla="*/ 234064 h 673902"/>
                <a:gd name="connsiteX37" fmla="*/ 1064871 w 4757195"/>
                <a:gd name="connsiteY37" fmla="*/ 291937 h 673902"/>
                <a:gd name="connsiteX38" fmla="*/ 1076446 w 4757195"/>
                <a:gd name="connsiteY38" fmla="*/ 326661 h 673902"/>
                <a:gd name="connsiteX39" fmla="*/ 1088020 w 4757195"/>
                <a:gd name="connsiteY39" fmla="*/ 372960 h 673902"/>
                <a:gd name="connsiteX40" fmla="*/ 1111170 w 4757195"/>
                <a:gd name="connsiteY40" fmla="*/ 419258 h 673902"/>
                <a:gd name="connsiteX41" fmla="*/ 1145894 w 4757195"/>
                <a:gd name="connsiteY41" fmla="*/ 616028 h 673902"/>
                <a:gd name="connsiteX42" fmla="*/ 1169043 w 4757195"/>
                <a:gd name="connsiteY42" fmla="*/ 546580 h 673902"/>
                <a:gd name="connsiteX43" fmla="*/ 1192193 w 4757195"/>
                <a:gd name="connsiteY43" fmla="*/ 465557 h 673902"/>
                <a:gd name="connsiteX44" fmla="*/ 1203767 w 4757195"/>
                <a:gd name="connsiteY44" fmla="*/ 372960 h 673902"/>
                <a:gd name="connsiteX45" fmla="*/ 1238491 w 4757195"/>
                <a:gd name="connsiteY45" fmla="*/ 384534 h 673902"/>
                <a:gd name="connsiteX46" fmla="*/ 1296365 w 4757195"/>
                <a:gd name="connsiteY46" fmla="*/ 430833 h 673902"/>
                <a:gd name="connsiteX47" fmla="*/ 1551008 w 4757195"/>
                <a:gd name="connsiteY47" fmla="*/ 430833 h 673902"/>
                <a:gd name="connsiteX48" fmla="*/ 1562582 w 4757195"/>
                <a:gd name="connsiteY48" fmla="*/ 523431 h 673902"/>
                <a:gd name="connsiteX49" fmla="*/ 1608881 w 4757195"/>
                <a:gd name="connsiteY49" fmla="*/ 361385 h 673902"/>
                <a:gd name="connsiteX50" fmla="*/ 1620456 w 4757195"/>
                <a:gd name="connsiteY50" fmla="*/ 326661 h 673902"/>
                <a:gd name="connsiteX51" fmla="*/ 1643605 w 4757195"/>
                <a:gd name="connsiteY51" fmla="*/ 291937 h 673902"/>
                <a:gd name="connsiteX52" fmla="*/ 1689904 w 4757195"/>
                <a:gd name="connsiteY52" fmla="*/ 234064 h 673902"/>
                <a:gd name="connsiteX53" fmla="*/ 1736203 w 4757195"/>
                <a:gd name="connsiteY53" fmla="*/ 535005 h 673902"/>
                <a:gd name="connsiteX54" fmla="*/ 1759352 w 4757195"/>
                <a:gd name="connsiteY54" fmla="*/ 465557 h 673902"/>
                <a:gd name="connsiteX55" fmla="*/ 1782501 w 4757195"/>
                <a:gd name="connsiteY55" fmla="*/ 372960 h 673902"/>
                <a:gd name="connsiteX56" fmla="*/ 1794076 w 4757195"/>
                <a:gd name="connsiteY56" fmla="*/ 315086 h 673902"/>
                <a:gd name="connsiteX57" fmla="*/ 1932972 w 4757195"/>
                <a:gd name="connsiteY57" fmla="*/ 349810 h 673902"/>
                <a:gd name="connsiteX58" fmla="*/ 1990846 w 4757195"/>
                <a:gd name="connsiteY58" fmla="*/ 372960 h 673902"/>
                <a:gd name="connsiteX59" fmla="*/ 2083443 w 4757195"/>
                <a:gd name="connsiteY59" fmla="*/ 442408 h 673902"/>
                <a:gd name="connsiteX60" fmla="*/ 2152891 w 4757195"/>
                <a:gd name="connsiteY60" fmla="*/ 488707 h 673902"/>
                <a:gd name="connsiteX61" fmla="*/ 2176041 w 4757195"/>
                <a:gd name="connsiteY61" fmla="*/ 511856 h 673902"/>
                <a:gd name="connsiteX62" fmla="*/ 2152891 w 4757195"/>
                <a:gd name="connsiteY62" fmla="*/ 477132 h 673902"/>
                <a:gd name="connsiteX63" fmla="*/ 2141317 w 4757195"/>
                <a:gd name="connsiteY63" fmla="*/ 430833 h 673902"/>
                <a:gd name="connsiteX64" fmla="*/ 2118167 w 4757195"/>
                <a:gd name="connsiteY64" fmla="*/ 361385 h 673902"/>
                <a:gd name="connsiteX65" fmla="*/ 2129742 w 4757195"/>
                <a:gd name="connsiteY65" fmla="*/ 315086 h 673902"/>
                <a:gd name="connsiteX66" fmla="*/ 2164466 w 4757195"/>
                <a:gd name="connsiteY66" fmla="*/ 338236 h 673902"/>
                <a:gd name="connsiteX67" fmla="*/ 2199190 w 4757195"/>
                <a:gd name="connsiteY67" fmla="*/ 384534 h 673902"/>
                <a:gd name="connsiteX68" fmla="*/ 2222339 w 4757195"/>
                <a:gd name="connsiteY68" fmla="*/ 407684 h 673902"/>
                <a:gd name="connsiteX69" fmla="*/ 2245489 w 4757195"/>
                <a:gd name="connsiteY69" fmla="*/ 453983 h 673902"/>
                <a:gd name="connsiteX70" fmla="*/ 2280213 w 4757195"/>
                <a:gd name="connsiteY70" fmla="*/ 523431 h 673902"/>
                <a:gd name="connsiteX71" fmla="*/ 2361236 w 4757195"/>
                <a:gd name="connsiteY71" fmla="*/ 465557 h 673902"/>
                <a:gd name="connsiteX72" fmla="*/ 2430684 w 4757195"/>
                <a:gd name="connsiteY72" fmla="*/ 419258 h 673902"/>
                <a:gd name="connsiteX73" fmla="*/ 2465408 w 4757195"/>
                <a:gd name="connsiteY73" fmla="*/ 396109 h 673902"/>
                <a:gd name="connsiteX74" fmla="*/ 2500132 w 4757195"/>
                <a:gd name="connsiteY74" fmla="*/ 372960 h 673902"/>
                <a:gd name="connsiteX75" fmla="*/ 2546431 w 4757195"/>
                <a:gd name="connsiteY75" fmla="*/ 384534 h 673902"/>
                <a:gd name="connsiteX76" fmla="*/ 2569580 w 4757195"/>
                <a:gd name="connsiteY76" fmla="*/ 430833 h 673902"/>
                <a:gd name="connsiteX77" fmla="*/ 2592729 w 4757195"/>
                <a:gd name="connsiteY77" fmla="*/ 453983 h 673902"/>
                <a:gd name="connsiteX78" fmla="*/ 2615879 w 4757195"/>
                <a:gd name="connsiteY78" fmla="*/ 500281 h 673902"/>
                <a:gd name="connsiteX79" fmla="*/ 2639028 w 4757195"/>
                <a:gd name="connsiteY79" fmla="*/ 523431 h 673902"/>
                <a:gd name="connsiteX80" fmla="*/ 2685327 w 4757195"/>
                <a:gd name="connsiteY80" fmla="*/ 581304 h 673902"/>
                <a:gd name="connsiteX81" fmla="*/ 2650603 w 4757195"/>
                <a:gd name="connsiteY81" fmla="*/ 372960 h 673902"/>
                <a:gd name="connsiteX82" fmla="*/ 2627453 w 4757195"/>
                <a:gd name="connsiteY82" fmla="*/ 338236 h 673902"/>
                <a:gd name="connsiteX83" fmla="*/ 2650603 w 4757195"/>
                <a:gd name="connsiteY83" fmla="*/ 315086 h 673902"/>
                <a:gd name="connsiteX84" fmla="*/ 2766350 w 4757195"/>
                <a:gd name="connsiteY84" fmla="*/ 372960 h 673902"/>
                <a:gd name="connsiteX85" fmla="*/ 2801074 w 4757195"/>
                <a:gd name="connsiteY85" fmla="*/ 396109 h 673902"/>
                <a:gd name="connsiteX86" fmla="*/ 2824223 w 4757195"/>
                <a:gd name="connsiteY86" fmla="*/ 430833 h 673902"/>
                <a:gd name="connsiteX87" fmla="*/ 2870522 w 4757195"/>
                <a:gd name="connsiteY87" fmla="*/ 477132 h 673902"/>
                <a:gd name="connsiteX88" fmla="*/ 2905246 w 4757195"/>
                <a:gd name="connsiteY88" fmla="*/ 511856 h 673902"/>
                <a:gd name="connsiteX89" fmla="*/ 2928395 w 4757195"/>
                <a:gd name="connsiteY89" fmla="*/ 546580 h 673902"/>
                <a:gd name="connsiteX90" fmla="*/ 2939970 w 4757195"/>
                <a:gd name="connsiteY90" fmla="*/ 511856 h 673902"/>
                <a:gd name="connsiteX91" fmla="*/ 2951544 w 4757195"/>
                <a:gd name="connsiteY91" fmla="*/ 465557 h 673902"/>
                <a:gd name="connsiteX92" fmla="*/ 3032567 w 4757195"/>
                <a:gd name="connsiteY92" fmla="*/ 372960 h 673902"/>
                <a:gd name="connsiteX93" fmla="*/ 3067291 w 4757195"/>
                <a:gd name="connsiteY93" fmla="*/ 384534 h 673902"/>
                <a:gd name="connsiteX94" fmla="*/ 3090441 w 4757195"/>
                <a:gd name="connsiteY94" fmla="*/ 453983 h 673902"/>
                <a:gd name="connsiteX95" fmla="*/ 3102015 w 4757195"/>
                <a:gd name="connsiteY95" fmla="*/ 523431 h 673902"/>
                <a:gd name="connsiteX96" fmla="*/ 3113590 w 4757195"/>
                <a:gd name="connsiteY96" fmla="*/ 569729 h 673902"/>
                <a:gd name="connsiteX97" fmla="*/ 3159889 w 4757195"/>
                <a:gd name="connsiteY97" fmla="*/ 558155 h 673902"/>
                <a:gd name="connsiteX98" fmla="*/ 3194613 w 4757195"/>
                <a:gd name="connsiteY98" fmla="*/ 477132 h 673902"/>
                <a:gd name="connsiteX99" fmla="*/ 3217762 w 4757195"/>
                <a:gd name="connsiteY99" fmla="*/ 442408 h 673902"/>
                <a:gd name="connsiteX100" fmla="*/ 3229337 w 4757195"/>
                <a:gd name="connsiteY100" fmla="*/ 407684 h 673902"/>
                <a:gd name="connsiteX101" fmla="*/ 3264061 w 4757195"/>
                <a:gd name="connsiteY101" fmla="*/ 396109 h 673902"/>
                <a:gd name="connsiteX102" fmla="*/ 3345084 w 4757195"/>
                <a:gd name="connsiteY102" fmla="*/ 477132 h 673902"/>
                <a:gd name="connsiteX103" fmla="*/ 3368233 w 4757195"/>
                <a:gd name="connsiteY103" fmla="*/ 511856 h 673902"/>
                <a:gd name="connsiteX104" fmla="*/ 3391382 w 4757195"/>
                <a:gd name="connsiteY104" fmla="*/ 465557 h 673902"/>
                <a:gd name="connsiteX105" fmla="*/ 3414532 w 4757195"/>
                <a:gd name="connsiteY105" fmla="*/ 268788 h 673902"/>
                <a:gd name="connsiteX106" fmla="*/ 3437681 w 4757195"/>
                <a:gd name="connsiteY106" fmla="*/ 234064 h 673902"/>
                <a:gd name="connsiteX107" fmla="*/ 3460831 w 4757195"/>
                <a:gd name="connsiteY107" fmla="*/ 349810 h 673902"/>
                <a:gd name="connsiteX108" fmla="*/ 3483980 w 4757195"/>
                <a:gd name="connsiteY108" fmla="*/ 419258 h 673902"/>
                <a:gd name="connsiteX109" fmla="*/ 3495555 w 4757195"/>
                <a:gd name="connsiteY109" fmla="*/ 453983 h 673902"/>
                <a:gd name="connsiteX110" fmla="*/ 3507129 w 4757195"/>
                <a:gd name="connsiteY110" fmla="*/ 500281 h 673902"/>
                <a:gd name="connsiteX111" fmla="*/ 3576577 w 4757195"/>
                <a:gd name="connsiteY111" fmla="*/ 488707 h 673902"/>
                <a:gd name="connsiteX112" fmla="*/ 3622876 w 4757195"/>
                <a:gd name="connsiteY112" fmla="*/ 430833 h 673902"/>
                <a:gd name="connsiteX113" fmla="*/ 3646025 w 4757195"/>
                <a:gd name="connsiteY113" fmla="*/ 384534 h 673902"/>
                <a:gd name="connsiteX114" fmla="*/ 3680750 w 4757195"/>
                <a:gd name="connsiteY114" fmla="*/ 303512 h 673902"/>
                <a:gd name="connsiteX115" fmla="*/ 3715474 w 4757195"/>
                <a:gd name="connsiteY115" fmla="*/ 326661 h 673902"/>
                <a:gd name="connsiteX116" fmla="*/ 3738623 w 4757195"/>
                <a:gd name="connsiteY116" fmla="*/ 442408 h 673902"/>
                <a:gd name="connsiteX117" fmla="*/ 3750198 w 4757195"/>
                <a:gd name="connsiteY117" fmla="*/ 488707 h 673902"/>
                <a:gd name="connsiteX118" fmla="*/ 3784922 w 4757195"/>
                <a:gd name="connsiteY118" fmla="*/ 546580 h 673902"/>
                <a:gd name="connsiteX119" fmla="*/ 3819646 w 4757195"/>
                <a:gd name="connsiteY119" fmla="*/ 558155 h 673902"/>
                <a:gd name="connsiteX120" fmla="*/ 3865944 w 4757195"/>
                <a:gd name="connsiteY120" fmla="*/ 500281 h 673902"/>
                <a:gd name="connsiteX121" fmla="*/ 3877519 w 4757195"/>
                <a:gd name="connsiteY121" fmla="*/ 442408 h 673902"/>
                <a:gd name="connsiteX122" fmla="*/ 3900668 w 4757195"/>
                <a:gd name="connsiteY122" fmla="*/ 419258 h 673902"/>
                <a:gd name="connsiteX123" fmla="*/ 3958542 w 4757195"/>
                <a:gd name="connsiteY123" fmla="*/ 372960 h 673902"/>
                <a:gd name="connsiteX124" fmla="*/ 4004841 w 4757195"/>
                <a:gd name="connsiteY124" fmla="*/ 442408 h 673902"/>
                <a:gd name="connsiteX125" fmla="*/ 4027990 w 4757195"/>
                <a:gd name="connsiteY125" fmla="*/ 511856 h 673902"/>
                <a:gd name="connsiteX126" fmla="*/ 4051139 w 4757195"/>
                <a:gd name="connsiteY126" fmla="*/ 558155 h 673902"/>
                <a:gd name="connsiteX127" fmla="*/ 4074289 w 4757195"/>
                <a:gd name="connsiteY127" fmla="*/ 639177 h 673902"/>
                <a:gd name="connsiteX128" fmla="*/ 4097438 w 4757195"/>
                <a:gd name="connsiteY128" fmla="*/ 673902 h 673902"/>
                <a:gd name="connsiteX129" fmla="*/ 4132162 w 4757195"/>
                <a:gd name="connsiteY129" fmla="*/ 546580 h 673902"/>
                <a:gd name="connsiteX130" fmla="*/ 4143737 w 4757195"/>
                <a:gd name="connsiteY130" fmla="*/ 477132 h 673902"/>
                <a:gd name="connsiteX131" fmla="*/ 4166886 w 4757195"/>
                <a:gd name="connsiteY131" fmla="*/ 442408 h 673902"/>
                <a:gd name="connsiteX132" fmla="*/ 4247909 w 4757195"/>
                <a:gd name="connsiteY132" fmla="*/ 430833 h 673902"/>
                <a:gd name="connsiteX133" fmla="*/ 4317357 w 4757195"/>
                <a:gd name="connsiteY133" fmla="*/ 407684 h 673902"/>
                <a:gd name="connsiteX134" fmla="*/ 4352081 w 4757195"/>
                <a:gd name="connsiteY134" fmla="*/ 511856 h 673902"/>
                <a:gd name="connsiteX135" fmla="*/ 4363656 w 4757195"/>
                <a:gd name="connsiteY135" fmla="*/ 546580 h 673902"/>
                <a:gd name="connsiteX136" fmla="*/ 4398380 w 4757195"/>
                <a:gd name="connsiteY136" fmla="*/ 558155 h 673902"/>
                <a:gd name="connsiteX137" fmla="*/ 4467828 w 4757195"/>
                <a:gd name="connsiteY137" fmla="*/ 465557 h 673902"/>
                <a:gd name="connsiteX138" fmla="*/ 4514127 w 4757195"/>
                <a:gd name="connsiteY138" fmla="*/ 407684 h 673902"/>
                <a:gd name="connsiteX139" fmla="*/ 4537276 w 4757195"/>
                <a:gd name="connsiteY139" fmla="*/ 442408 h 673902"/>
                <a:gd name="connsiteX140" fmla="*/ 4548851 w 4757195"/>
                <a:gd name="connsiteY140" fmla="*/ 477132 h 673902"/>
                <a:gd name="connsiteX141" fmla="*/ 4583575 w 4757195"/>
                <a:gd name="connsiteY141" fmla="*/ 500281 h 673902"/>
                <a:gd name="connsiteX142" fmla="*/ 4653023 w 4757195"/>
                <a:gd name="connsiteY142" fmla="*/ 535005 h 673902"/>
                <a:gd name="connsiteX143" fmla="*/ 4757195 w 4757195"/>
                <a:gd name="connsiteY143" fmla="*/ 511856 h 67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757195" h="673902">
                  <a:moveTo>
                    <a:pt x="0" y="558155"/>
                  </a:moveTo>
                  <a:cubicBezTo>
                    <a:pt x="46299" y="372960"/>
                    <a:pt x="83315" y="185194"/>
                    <a:pt x="138896" y="2570"/>
                  </a:cubicBezTo>
                  <a:cubicBezTo>
                    <a:pt x="142073" y="-7870"/>
                    <a:pt x="156632" y="16244"/>
                    <a:pt x="162046" y="25719"/>
                  </a:cubicBezTo>
                  <a:cubicBezTo>
                    <a:pt x="172354" y="43759"/>
                    <a:pt x="179842" y="63517"/>
                    <a:pt x="185195" y="83593"/>
                  </a:cubicBezTo>
                  <a:cubicBezTo>
                    <a:pt x="195333" y="121611"/>
                    <a:pt x="203464" y="160297"/>
                    <a:pt x="208344" y="199340"/>
                  </a:cubicBezTo>
                  <a:cubicBezTo>
                    <a:pt x="212202" y="230206"/>
                    <a:pt x="216284" y="261044"/>
                    <a:pt x="219919" y="291937"/>
                  </a:cubicBezTo>
                  <a:cubicBezTo>
                    <a:pt x="224001" y="326635"/>
                    <a:pt x="226182" y="361578"/>
                    <a:pt x="231494" y="396109"/>
                  </a:cubicBezTo>
                  <a:cubicBezTo>
                    <a:pt x="233913" y="411832"/>
                    <a:pt x="239210" y="426975"/>
                    <a:pt x="243068" y="442408"/>
                  </a:cubicBezTo>
                  <a:cubicBezTo>
                    <a:pt x="334781" y="411836"/>
                    <a:pt x="288447" y="423269"/>
                    <a:pt x="381965" y="407684"/>
                  </a:cubicBezTo>
                  <a:cubicBezTo>
                    <a:pt x="389681" y="392251"/>
                    <a:pt x="399056" y="377541"/>
                    <a:pt x="405114" y="361385"/>
                  </a:cubicBezTo>
                  <a:cubicBezTo>
                    <a:pt x="410700" y="346490"/>
                    <a:pt x="412319" y="330382"/>
                    <a:pt x="416689" y="315086"/>
                  </a:cubicBezTo>
                  <a:cubicBezTo>
                    <a:pt x="420041" y="303355"/>
                    <a:pt x="424911" y="292093"/>
                    <a:pt x="428263" y="280362"/>
                  </a:cubicBezTo>
                  <a:cubicBezTo>
                    <a:pt x="457323" y="178652"/>
                    <a:pt x="423667" y="282576"/>
                    <a:pt x="451413" y="199340"/>
                  </a:cubicBezTo>
                  <a:cubicBezTo>
                    <a:pt x="466846" y="207056"/>
                    <a:pt x="487683" y="208448"/>
                    <a:pt x="497712" y="222489"/>
                  </a:cubicBezTo>
                  <a:cubicBezTo>
                    <a:pt x="509147" y="238498"/>
                    <a:pt x="506052" y="260957"/>
                    <a:pt x="509286" y="280362"/>
                  </a:cubicBezTo>
                  <a:cubicBezTo>
                    <a:pt x="513771" y="307273"/>
                    <a:pt x="516376" y="334474"/>
                    <a:pt x="520861" y="361385"/>
                  </a:cubicBezTo>
                  <a:cubicBezTo>
                    <a:pt x="524095" y="380790"/>
                    <a:pt x="528917" y="399902"/>
                    <a:pt x="532436" y="419258"/>
                  </a:cubicBezTo>
                  <a:cubicBezTo>
                    <a:pt x="536634" y="442348"/>
                    <a:pt x="539812" y="465617"/>
                    <a:pt x="544010" y="488707"/>
                  </a:cubicBezTo>
                  <a:cubicBezTo>
                    <a:pt x="547529" y="508063"/>
                    <a:pt x="550813" y="527494"/>
                    <a:pt x="555585" y="546580"/>
                  </a:cubicBezTo>
                  <a:cubicBezTo>
                    <a:pt x="558544" y="558416"/>
                    <a:pt x="558533" y="572677"/>
                    <a:pt x="567160" y="581304"/>
                  </a:cubicBezTo>
                  <a:cubicBezTo>
                    <a:pt x="575787" y="589931"/>
                    <a:pt x="590309" y="589021"/>
                    <a:pt x="601884" y="592879"/>
                  </a:cubicBezTo>
                  <a:cubicBezTo>
                    <a:pt x="605742" y="581304"/>
                    <a:pt x="607181" y="568617"/>
                    <a:pt x="613458" y="558155"/>
                  </a:cubicBezTo>
                  <a:cubicBezTo>
                    <a:pt x="619073" y="548797"/>
                    <a:pt x="631728" y="544766"/>
                    <a:pt x="636608" y="535005"/>
                  </a:cubicBezTo>
                  <a:cubicBezTo>
                    <a:pt x="643722" y="520777"/>
                    <a:pt x="641916" y="503328"/>
                    <a:pt x="648182" y="488707"/>
                  </a:cubicBezTo>
                  <a:cubicBezTo>
                    <a:pt x="653662" y="475921"/>
                    <a:pt x="663615" y="465558"/>
                    <a:pt x="671332" y="453983"/>
                  </a:cubicBezTo>
                  <a:cubicBezTo>
                    <a:pt x="675190" y="442408"/>
                    <a:pt x="676629" y="429720"/>
                    <a:pt x="682906" y="419258"/>
                  </a:cubicBezTo>
                  <a:cubicBezTo>
                    <a:pt x="730575" y="339809"/>
                    <a:pt x="684838" y="459762"/>
                    <a:pt x="717631" y="361385"/>
                  </a:cubicBezTo>
                  <a:cubicBezTo>
                    <a:pt x="725347" y="376818"/>
                    <a:pt x="733772" y="391917"/>
                    <a:pt x="740780" y="407684"/>
                  </a:cubicBezTo>
                  <a:cubicBezTo>
                    <a:pt x="749218" y="426670"/>
                    <a:pt x="754637" y="446974"/>
                    <a:pt x="763929" y="465557"/>
                  </a:cubicBezTo>
                  <a:cubicBezTo>
                    <a:pt x="778529" y="494757"/>
                    <a:pt x="788698" y="501900"/>
                    <a:pt x="810228" y="523431"/>
                  </a:cubicBezTo>
                  <a:cubicBezTo>
                    <a:pt x="821803" y="519573"/>
                    <a:pt x="837330" y="521383"/>
                    <a:pt x="844952" y="511856"/>
                  </a:cubicBezTo>
                  <a:cubicBezTo>
                    <a:pt x="854890" y="499434"/>
                    <a:pt x="853407" y="481156"/>
                    <a:pt x="856527" y="465557"/>
                  </a:cubicBezTo>
                  <a:cubicBezTo>
                    <a:pt x="861129" y="442544"/>
                    <a:pt x="863010" y="419019"/>
                    <a:pt x="868101" y="396109"/>
                  </a:cubicBezTo>
                  <a:cubicBezTo>
                    <a:pt x="877598" y="353370"/>
                    <a:pt x="897709" y="329625"/>
                    <a:pt x="925975" y="291937"/>
                  </a:cubicBezTo>
                  <a:cubicBezTo>
                    <a:pt x="937550" y="276504"/>
                    <a:pt x="947058" y="259279"/>
                    <a:pt x="960699" y="245638"/>
                  </a:cubicBezTo>
                  <a:cubicBezTo>
                    <a:pt x="970536" y="235801"/>
                    <a:pt x="983848" y="230205"/>
                    <a:pt x="995423" y="222489"/>
                  </a:cubicBezTo>
                  <a:cubicBezTo>
                    <a:pt x="1010856" y="226347"/>
                    <a:pt x="1030473" y="222815"/>
                    <a:pt x="1041722" y="234064"/>
                  </a:cubicBezTo>
                  <a:cubicBezTo>
                    <a:pt x="1056414" y="248756"/>
                    <a:pt x="1057576" y="272483"/>
                    <a:pt x="1064871" y="291937"/>
                  </a:cubicBezTo>
                  <a:cubicBezTo>
                    <a:pt x="1069155" y="303361"/>
                    <a:pt x="1073094" y="314930"/>
                    <a:pt x="1076446" y="326661"/>
                  </a:cubicBezTo>
                  <a:cubicBezTo>
                    <a:pt x="1080816" y="341957"/>
                    <a:pt x="1082434" y="358065"/>
                    <a:pt x="1088020" y="372960"/>
                  </a:cubicBezTo>
                  <a:cubicBezTo>
                    <a:pt x="1094078" y="389116"/>
                    <a:pt x="1103453" y="403825"/>
                    <a:pt x="1111170" y="419258"/>
                  </a:cubicBezTo>
                  <a:cubicBezTo>
                    <a:pt x="1137553" y="577560"/>
                    <a:pt x="1125113" y="512129"/>
                    <a:pt x="1145894" y="616028"/>
                  </a:cubicBezTo>
                  <a:cubicBezTo>
                    <a:pt x="1153610" y="592879"/>
                    <a:pt x="1163125" y="570253"/>
                    <a:pt x="1169043" y="546580"/>
                  </a:cubicBezTo>
                  <a:cubicBezTo>
                    <a:pt x="1183577" y="488444"/>
                    <a:pt x="1175587" y="515373"/>
                    <a:pt x="1192193" y="465557"/>
                  </a:cubicBezTo>
                  <a:cubicBezTo>
                    <a:pt x="1196051" y="434691"/>
                    <a:pt x="1188334" y="399968"/>
                    <a:pt x="1203767" y="372960"/>
                  </a:cubicBezTo>
                  <a:cubicBezTo>
                    <a:pt x="1209820" y="362367"/>
                    <a:pt x="1227578" y="379078"/>
                    <a:pt x="1238491" y="384534"/>
                  </a:cubicBezTo>
                  <a:cubicBezTo>
                    <a:pt x="1267691" y="399134"/>
                    <a:pt x="1274835" y="409304"/>
                    <a:pt x="1296365" y="430833"/>
                  </a:cubicBezTo>
                  <a:cubicBezTo>
                    <a:pt x="1344455" y="426024"/>
                    <a:pt x="1509927" y="402392"/>
                    <a:pt x="1551008" y="430833"/>
                  </a:cubicBezTo>
                  <a:cubicBezTo>
                    <a:pt x="1576583" y="448539"/>
                    <a:pt x="1558724" y="492565"/>
                    <a:pt x="1562582" y="523431"/>
                  </a:cubicBezTo>
                  <a:cubicBezTo>
                    <a:pt x="1591648" y="407168"/>
                    <a:pt x="1575672" y="461011"/>
                    <a:pt x="1608881" y="361385"/>
                  </a:cubicBezTo>
                  <a:cubicBezTo>
                    <a:pt x="1612739" y="349810"/>
                    <a:pt x="1613688" y="336813"/>
                    <a:pt x="1620456" y="326661"/>
                  </a:cubicBezTo>
                  <a:cubicBezTo>
                    <a:pt x="1628172" y="315086"/>
                    <a:pt x="1637384" y="304379"/>
                    <a:pt x="1643605" y="291937"/>
                  </a:cubicBezTo>
                  <a:cubicBezTo>
                    <a:pt x="1671559" y="236030"/>
                    <a:pt x="1631370" y="273086"/>
                    <a:pt x="1689904" y="234064"/>
                  </a:cubicBezTo>
                  <a:cubicBezTo>
                    <a:pt x="1807898" y="312725"/>
                    <a:pt x="1683030" y="215969"/>
                    <a:pt x="1736203" y="535005"/>
                  </a:cubicBezTo>
                  <a:cubicBezTo>
                    <a:pt x="1740215" y="559074"/>
                    <a:pt x="1754566" y="489485"/>
                    <a:pt x="1759352" y="465557"/>
                  </a:cubicBezTo>
                  <a:cubicBezTo>
                    <a:pt x="1802018" y="252234"/>
                    <a:pt x="1746908" y="515334"/>
                    <a:pt x="1782501" y="372960"/>
                  </a:cubicBezTo>
                  <a:cubicBezTo>
                    <a:pt x="1787272" y="353874"/>
                    <a:pt x="1790218" y="334377"/>
                    <a:pt x="1794076" y="315086"/>
                  </a:cubicBezTo>
                  <a:cubicBezTo>
                    <a:pt x="1854491" y="327169"/>
                    <a:pt x="1868729" y="328396"/>
                    <a:pt x="1932972" y="349810"/>
                  </a:cubicBezTo>
                  <a:cubicBezTo>
                    <a:pt x="1952683" y="356380"/>
                    <a:pt x="1971555" y="365243"/>
                    <a:pt x="1990846" y="372960"/>
                  </a:cubicBezTo>
                  <a:cubicBezTo>
                    <a:pt x="2046710" y="428824"/>
                    <a:pt x="2004342" y="392071"/>
                    <a:pt x="2083443" y="442408"/>
                  </a:cubicBezTo>
                  <a:cubicBezTo>
                    <a:pt x="2106915" y="457345"/>
                    <a:pt x="2133217" y="469034"/>
                    <a:pt x="2152891" y="488707"/>
                  </a:cubicBezTo>
                  <a:cubicBezTo>
                    <a:pt x="2160608" y="496423"/>
                    <a:pt x="2176041" y="522769"/>
                    <a:pt x="2176041" y="511856"/>
                  </a:cubicBezTo>
                  <a:cubicBezTo>
                    <a:pt x="2176041" y="497945"/>
                    <a:pt x="2160608" y="488707"/>
                    <a:pt x="2152891" y="477132"/>
                  </a:cubicBezTo>
                  <a:cubicBezTo>
                    <a:pt x="2149033" y="461699"/>
                    <a:pt x="2145888" y="446070"/>
                    <a:pt x="2141317" y="430833"/>
                  </a:cubicBezTo>
                  <a:cubicBezTo>
                    <a:pt x="2134305" y="407460"/>
                    <a:pt x="2118167" y="361385"/>
                    <a:pt x="2118167" y="361385"/>
                  </a:cubicBezTo>
                  <a:cubicBezTo>
                    <a:pt x="2122025" y="345952"/>
                    <a:pt x="2115513" y="322200"/>
                    <a:pt x="2129742" y="315086"/>
                  </a:cubicBezTo>
                  <a:cubicBezTo>
                    <a:pt x="2142185" y="308865"/>
                    <a:pt x="2154629" y="328399"/>
                    <a:pt x="2164466" y="338236"/>
                  </a:cubicBezTo>
                  <a:cubicBezTo>
                    <a:pt x="2178107" y="351877"/>
                    <a:pt x="2186840" y="369714"/>
                    <a:pt x="2199190" y="384534"/>
                  </a:cubicBezTo>
                  <a:cubicBezTo>
                    <a:pt x="2206176" y="392917"/>
                    <a:pt x="2216286" y="398604"/>
                    <a:pt x="2222339" y="407684"/>
                  </a:cubicBezTo>
                  <a:cubicBezTo>
                    <a:pt x="2231910" y="422041"/>
                    <a:pt x="2236928" y="439002"/>
                    <a:pt x="2245489" y="453983"/>
                  </a:cubicBezTo>
                  <a:cubicBezTo>
                    <a:pt x="2281389" y="516807"/>
                    <a:pt x="2258991" y="459768"/>
                    <a:pt x="2280213" y="523431"/>
                  </a:cubicBezTo>
                  <a:cubicBezTo>
                    <a:pt x="2393133" y="448149"/>
                    <a:pt x="2217630" y="566082"/>
                    <a:pt x="2361236" y="465557"/>
                  </a:cubicBezTo>
                  <a:cubicBezTo>
                    <a:pt x="2384029" y="449602"/>
                    <a:pt x="2407535" y="434691"/>
                    <a:pt x="2430684" y="419258"/>
                  </a:cubicBezTo>
                  <a:lnTo>
                    <a:pt x="2465408" y="396109"/>
                  </a:lnTo>
                  <a:lnTo>
                    <a:pt x="2500132" y="372960"/>
                  </a:lnTo>
                  <a:cubicBezTo>
                    <a:pt x="2515565" y="376818"/>
                    <a:pt x="2534210" y="374350"/>
                    <a:pt x="2546431" y="384534"/>
                  </a:cubicBezTo>
                  <a:cubicBezTo>
                    <a:pt x="2559686" y="395580"/>
                    <a:pt x="2560009" y="416476"/>
                    <a:pt x="2569580" y="430833"/>
                  </a:cubicBezTo>
                  <a:cubicBezTo>
                    <a:pt x="2575633" y="439913"/>
                    <a:pt x="2586676" y="444903"/>
                    <a:pt x="2592729" y="453983"/>
                  </a:cubicBezTo>
                  <a:cubicBezTo>
                    <a:pt x="2602300" y="468339"/>
                    <a:pt x="2606308" y="485925"/>
                    <a:pt x="2615879" y="500281"/>
                  </a:cubicBezTo>
                  <a:cubicBezTo>
                    <a:pt x="2621932" y="509361"/>
                    <a:pt x="2632211" y="514909"/>
                    <a:pt x="2639028" y="523431"/>
                  </a:cubicBezTo>
                  <a:cubicBezTo>
                    <a:pt x="2697422" y="596426"/>
                    <a:pt x="2629440" y="525419"/>
                    <a:pt x="2685327" y="581304"/>
                  </a:cubicBezTo>
                  <a:cubicBezTo>
                    <a:pt x="2682019" y="541606"/>
                    <a:pt x="2683037" y="421610"/>
                    <a:pt x="2650603" y="372960"/>
                  </a:cubicBezTo>
                  <a:lnTo>
                    <a:pt x="2627453" y="338236"/>
                  </a:lnTo>
                  <a:cubicBezTo>
                    <a:pt x="2635170" y="330519"/>
                    <a:pt x="2639838" y="316880"/>
                    <a:pt x="2650603" y="315086"/>
                  </a:cubicBezTo>
                  <a:cubicBezTo>
                    <a:pt x="2687246" y="308979"/>
                    <a:pt x="2747759" y="360566"/>
                    <a:pt x="2766350" y="372960"/>
                  </a:cubicBezTo>
                  <a:lnTo>
                    <a:pt x="2801074" y="396109"/>
                  </a:lnTo>
                  <a:cubicBezTo>
                    <a:pt x="2808790" y="407684"/>
                    <a:pt x="2815170" y="420271"/>
                    <a:pt x="2824223" y="430833"/>
                  </a:cubicBezTo>
                  <a:cubicBezTo>
                    <a:pt x="2838427" y="447404"/>
                    <a:pt x="2855089" y="461699"/>
                    <a:pt x="2870522" y="477132"/>
                  </a:cubicBezTo>
                  <a:cubicBezTo>
                    <a:pt x="2882097" y="488707"/>
                    <a:pt x="2896166" y="498236"/>
                    <a:pt x="2905246" y="511856"/>
                  </a:cubicBezTo>
                  <a:lnTo>
                    <a:pt x="2928395" y="546580"/>
                  </a:lnTo>
                  <a:cubicBezTo>
                    <a:pt x="2932253" y="535005"/>
                    <a:pt x="2936618" y="523587"/>
                    <a:pt x="2939970" y="511856"/>
                  </a:cubicBezTo>
                  <a:cubicBezTo>
                    <a:pt x="2944340" y="496560"/>
                    <a:pt x="2944430" y="479785"/>
                    <a:pt x="2951544" y="465557"/>
                  </a:cubicBezTo>
                  <a:cubicBezTo>
                    <a:pt x="2985303" y="398039"/>
                    <a:pt x="2984822" y="404790"/>
                    <a:pt x="3032567" y="372960"/>
                  </a:cubicBezTo>
                  <a:cubicBezTo>
                    <a:pt x="3044142" y="376818"/>
                    <a:pt x="3060199" y="374606"/>
                    <a:pt x="3067291" y="384534"/>
                  </a:cubicBezTo>
                  <a:cubicBezTo>
                    <a:pt x="3081474" y="404391"/>
                    <a:pt x="3090441" y="453983"/>
                    <a:pt x="3090441" y="453983"/>
                  </a:cubicBezTo>
                  <a:cubicBezTo>
                    <a:pt x="3094299" y="477132"/>
                    <a:pt x="3097412" y="500418"/>
                    <a:pt x="3102015" y="523431"/>
                  </a:cubicBezTo>
                  <a:cubicBezTo>
                    <a:pt x="3105135" y="539030"/>
                    <a:pt x="3099949" y="561545"/>
                    <a:pt x="3113590" y="569729"/>
                  </a:cubicBezTo>
                  <a:cubicBezTo>
                    <a:pt x="3127231" y="577913"/>
                    <a:pt x="3144456" y="562013"/>
                    <a:pt x="3159889" y="558155"/>
                  </a:cubicBezTo>
                  <a:cubicBezTo>
                    <a:pt x="3218006" y="470979"/>
                    <a:pt x="3149767" y="581772"/>
                    <a:pt x="3194613" y="477132"/>
                  </a:cubicBezTo>
                  <a:cubicBezTo>
                    <a:pt x="3200093" y="464346"/>
                    <a:pt x="3211541" y="454850"/>
                    <a:pt x="3217762" y="442408"/>
                  </a:cubicBezTo>
                  <a:cubicBezTo>
                    <a:pt x="3223218" y="431495"/>
                    <a:pt x="3220710" y="416311"/>
                    <a:pt x="3229337" y="407684"/>
                  </a:cubicBezTo>
                  <a:cubicBezTo>
                    <a:pt x="3237964" y="399057"/>
                    <a:pt x="3252486" y="399967"/>
                    <a:pt x="3264061" y="396109"/>
                  </a:cubicBezTo>
                  <a:cubicBezTo>
                    <a:pt x="3325179" y="416482"/>
                    <a:pt x="3292018" y="397533"/>
                    <a:pt x="3345084" y="477132"/>
                  </a:cubicBezTo>
                  <a:lnTo>
                    <a:pt x="3368233" y="511856"/>
                  </a:lnTo>
                  <a:cubicBezTo>
                    <a:pt x="3375949" y="496423"/>
                    <a:pt x="3388545" y="482577"/>
                    <a:pt x="3391382" y="465557"/>
                  </a:cubicBezTo>
                  <a:cubicBezTo>
                    <a:pt x="3396870" y="432626"/>
                    <a:pt x="3387399" y="323054"/>
                    <a:pt x="3414532" y="268788"/>
                  </a:cubicBezTo>
                  <a:cubicBezTo>
                    <a:pt x="3420753" y="256346"/>
                    <a:pt x="3429965" y="245639"/>
                    <a:pt x="3437681" y="234064"/>
                  </a:cubicBezTo>
                  <a:cubicBezTo>
                    <a:pt x="3445398" y="272646"/>
                    <a:pt x="3448389" y="312483"/>
                    <a:pt x="3460831" y="349810"/>
                  </a:cubicBezTo>
                  <a:lnTo>
                    <a:pt x="3483980" y="419258"/>
                  </a:lnTo>
                  <a:cubicBezTo>
                    <a:pt x="3487838" y="430833"/>
                    <a:pt x="3492596" y="442146"/>
                    <a:pt x="3495555" y="453983"/>
                  </a:cubicBezTo>
                  <a:lnTo>
                    <a:pt x="3507129" y="500281"/>
                  </a:lnTo>
                  <a:cubicBezTo>
                    <a:pt x="3530278" y="496423"/>
                    <a:pt x="3554313" y="496128"/>
                    <a:pt x="3576577" y="488707"/>
                  </a:cubicBezTo>
                  <a:cubicBezTo>
                    <a:pt x="3620043" y="474218"/>
                    <a:pt x="3608138" y="465222"/>
                    <a:pt x="3622876" y="430833"/>
                  </a:cubicBezTo>
                  <a:cubicBezTo>
                    <a:pt x="3629673" y="414974"/>
                    <a:pt x="3639967" y="400690"/>
                    <a:pt x="3646025" y="384534"/>
                  </a:cubicBezTo>
                  <a:cubicBezTo>
                    <a:pt x="3678056" y="299118"/>
                    <a:pt x="3633838" y="373878"/>
                    <a:pt x="3680750" y="303512"/>
                  </a:cubicBezTo>
                  <a:cubicBezTo>
                    <a:pt x="3692325" y="311228"/>
                    <a:pt x="3710124" y="313820"/>
                    <a:pt x="3715474" y="326661"/>
                  </a:cubicBezTo>
                  <a:cubicBezTo>
                    <a:pt x="3730607" y="362981"/>
                    <a:pt x="3729080" y="404236"/>
                    <a:pt x="3738623" y="442408"/>
                  </a:cubicBezTo>
                  <a:cubicBezTo>
                    <a:pt x="3742481" y="457841"/>
                    <a:pt x="3745828" y="473411"/>
                    <a:pt x="3750198" y="488707"/>
                  </a:cubicBezTo>
                  <a:cubicBezTo>
                    <a:pt x="3757733" y="515080"/>
                    <a:pt x="3759844" y="531533"/>
                    <a:pt x="3784922" y="546580"/>
                  </a:cubicBezTo>
                  <a:cubicBezTo>
                    <a:pt x="3795384" y="552857"/>
                    <a:pt x="3808071" y="554297"/>
                    <a:pt x="3819646" y="558155"/>
                  </a:cubicBezTo>
                  <a:cubicBezTo>
                    <a:pt x="3836595" y="541205"/>
                    <a:pt x="3857183" y="523642"/>
                    <a:pt x="3865944" y="500281"/>
                  </a:cubicBezTo>
                  <a:cubicBezTo>
                    <a:pt x="3872852" y="481861"/>
                    <a:pt x="3869769" y="460490"/>
                    <a:pt x="3877519" y="442408"/>
                  </a:cubicBezTo>
                  <a:cubicBezTo>
                    <a:pt x="3881818" y="432378"/>
                    <a:pt x="3893851" y="427779"/>
                    <a:pt x="3900668" y="419258"/>
                  </a:cubicBezTo>
                  <a:cubicBezTo>
                    <a:pt x="3938743" y="371663"/>
                    <a:pt x="3903466" y="391318"/>
                    <a:pt x="3958542" y="372960"/>
                  </a:cubicBezTo>
                  <a:cubicBezTo>
                    <a:pt x="3973975" y="396109"/>
                    <a:pt x="3996043" y="416014"/>
                    <a:pt x="4004841" y="442408"/>
                  </a:cubicBezTo>
                  <a:lnTo>
                    <a:pt x="4027990" y="511856"/>
                  </a:lnTo>
                  <a:cubicBezTo>
                    <a:pt x="4033446" y="528225"/>
                    <a:pt x="4045081" y="541999"/>
                    <a:pt x="4051139" y="558155"/>
                  </a:cubicBezTo>
                  <a:cubicBezTo>
                    <a:pt x="4062266" y="587826"/>
                    <a:pt x="4060297" y="611192"/>
                    <a:pt x="4074289" y="639177"/>
                  </a:cubicBezTo>
                  <a:cubicBezTo>
                    <a:pt x="4080510" y="651620"/>
                    <a:pt x="4089722" y="662327"/>
                    <a:pt x="4097438" y="673902"/>
                  </a:cubicBezTo>
                  <a:cubicBezTo>
                    <a:pt x="4122749" y="597967"/>
                    <a:pt x="4119074" y="618563"/>
                    <a:pt x="4132162" y="546580"/>
                  </a:cubicBezTo>
                  <a:cubicBezTo>
                    <a:pt x="4136360" y="523490"/>
                    <a:pt x="4136316" y="499396"/>
                    <a:pt x="4143737" y="477132"/>
                  </a:cubicBezTo>
                  <a:cubicBezTo>
                    <a:pt x="4148136" y="463935"/>
                    <a:pt x="4154174" y="448058"/>
                    <a:pt x="4166886" y="442408"/>
                  </a:cubicBezTo>
                  <a:cubicBezTo>
                    <a:pt x="4191816" y="431328"/>
                    <a:pt x="4220901" y="434691"/>
                    <a:pt x="4247909" y="430833"/>
                  </a:cubicBezTo>
                  <a:cubicBezTo>
                    <a:pt x="4271058" y="423117"/>
                    <a:pt x="4309641" y="384535"/>
                    <a:pt x="4317357" y="407684"/>
                  </a:cubicBezTo>
                  <a:lnTo>
                    <a:pt x="4352081" y="511856"/>
                  </a:lnTo>
                  <a:cubicBezTo>
                    <a:pt x="4355939" y="523431"/>
                    <a:pt x="4352081" y="542722"/>
                    <a:pt x="4363656" y="546580"/>
                  </a:cubicBezTo>
                  <a:lnTo>
                    <a:pt x="4398380" y="558155"/>
                  </a:lnTo>
                  <a:cubicBezTo>
                    <a:pt x="4428497" y="467808"/>
                    <a:pt x="4379159" y="598562"/>
                    <a:pt x="4467828" y="465557"/>
                  </a:cubicBezTo>
                  <a:cubicBezTo>
                    <a:pt x="4497030" y="421753"/>
                    <a:pt x="4481140" y="440669"/>
                    <a:pt x="4514127" y="407684"/>
                  </a:cubicBezTo>
                  <a:cubicBezTo>
                    <a:pt x="4521843" y="419259"/>
                    <a:pt x="4531055" y="429966"/>
                    <a:pt x="4537276" y="442408"/>
                  </a:cubicBezTo>
                  <a:cubicBezTo>
                    <a:pt x="4542732" y="453321"/>
                    <a:pt x="4541229" y="467605"/>
                    <a:pt x="4548851" y="477132"/>
                  </a:cubicBezTo>
                  <a:cubicBezTo>
                    <a:pt x="4557541" y="487995"/>
                    <a:pt x="4572712" y="491591"/>
                    <a:pt x="4583575" y="500281"/>
                  </a:cubicBezTo>
                  <a:cubicBezTo>
                    <a:pt x="4630482" y="537807"/>
                    <a:pt x="4577901" y="516226"/>
                    <a:pt x="4653023" y="535005"/>
                  </a:cubicBezTo>
                  <a:cubicBezTo>
                    <a:pt x="4742587" y="522211"/>
                    <a:pt x="4709645" y="535632"/>
                    <a:pt x="4757195" y="5118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/>
          <p:cNvSpPr/>
          <p:nvPr/>
        </p:nvSpPr>
        <p:spPr>
          <a:xfrm>
            <a:off x="2799863" y="2991018"/>
            <a:ext cx="2786467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25287" y="5952804"/>
            <a:ext cx="447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Solid state detectors are </a:t>
            </a:r>
            <a:r>
              <a:rPr lang="en-US" b="1" u="sng" dirty="0">
                <a:solidFill>
                  <a:srgbClr val="FF0000"/>
                </a:solidFill>
              </a:rPr>
              <a:t>amazing</a:t>
            </a:r>
            <a:r>
              <a:rPr lang="en-US" b="1" dirty="0">
                <a:solidFill>
                  <a:srgbClr val="FF0000"/>
                </a:solidFill>
              </a:rPr>
              <a:t> for measuring energy.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521168" y="4254500"/>
            <a:ext cx="304206" cy="16435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148167-4B87-2619-F4A8-CB35B4EC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259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C44E-1F68-19AD-1DAE-9837EF9A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754" y="-343186"/>
            <a:ext cx="7772400" cy="1609344"/>
          </a:xfrm>
        </p:spPr>
        <p:txBody>
          <a:bodyPr/>
          <a:lstStyle/>
          <a:p>
            <a:r>
              <a:rPr lang="en-US" dirty="0"/>
              <a:t>LEGEND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7DEBC-E8A0-74EC-E558-DC6CB16B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F8DFD-C469-9DC7-EA87-5714D5913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" y="1107726"/>
            <a:ext cx="5854446" cy="5750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2FA5DA-189C-0E23-6D4C-214C186A7D37}"/>
              </a:ext>
            </a:extLst>
          </p:cNvPr>
          <p:cNvSpPr txBox="1"/>
          <p:nvPr/>
        </p:nvSpPr>
        <p:spPr>
          <a:xfrm>
            <a:off x="420257" y="738394"/>
            <a:ext cx="550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LEGEND200 backgrounds and energy resolutions: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65855-350C-2AFA-5DA3-69C2BB99F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850" y="3160360"/>
            <a:ext cx="3274150" cy="36976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BC286C3-CB5C-DEBD-592D-D0BEB004C47B}"/>
              </a:ext>
            </a:extLst>
          </p:cNvPr>
          <p:cNvSpPr/>
          <p:nvPr/>
        </p:nvSpPr>
        <p:spPr>
          <a:xfrm>
            <a:off x="3972560" y="5476096"/>
            <a:ext cx="416560" cy="54835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20ABE-1580-1AD1-22B7-CD4EF7134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2285" y="913006"/>
            <a:ext cx="3274150" cy="4050792"/>
          </a:xfrm>
        </p:spPr>
        <p:txBody>
          <a:bodyPr/>
          <a:lstStyle/>
          <a:p>
            <a:r>
              <a:rPr lang="en-US" dirty="0"/>
              <a:t>200kg, eventually 1000kg, of enriched </a:t>
            </a:r>
            <a:r>
              <a:rPr lang="en-US" baseline="30000" dirty="0"/>
              <a:t>76</a:t>
            </a:r>
            <a:r>
              <a:rPr lang="en-US" dirty="0"/>
              <a:t>Ge crystals</a:t>
            </a:r>
          </a:p>
          <a:p>
            <a:endParaRPr lang="en-US" dirty="0"/>
          </a:p>
          <a:p>
            <a:r>
              <a:rPr lang="en-US" dirty="0"/>
              <a:t>The king of excellent E resolution - </a:t>
            </a:r>
            <a:r>
              <a:rPr lang="en-US" i="1" dirty="0"/>
              <a:t>0.1%FWHM in the best crystals.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7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4" y="4497359"/>
            <a:ext cx="4223118" cy="1668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72" y="403988"/>
            <a:ext cx="8229600" cy="990600"/>
          </a:xfrm>
        </p:spPr>
        <p:txBody>
          <a:bodyPr/>
          <a:lstStyle/>
          <a:p>
            <a:r>
              <a:rPr lang="en-US" dirty="0"/>
              <a:t>Dirac Equation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9627" y="533400"/>
            <a:ext cx="4107316" cy="6067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9978"/>
          <a:stretch/>
        </p:blipFill>
        <p:spPr>
          <a:xfrm>
            <a:off x="447572" y="2152476"/>
            <a:ext cx="3316147" cy="800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516" y="1524000"/>
            <a:ext cx="436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 ½ fermions satisfy an equation of motion called the Dirac equation: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516" y="3954304"/>
            <a:ext cx="4036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solution can be written as an object with four components called a Dirac spinor: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6203" y="3099138"/>
            <a:ext cx="316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The Schrodinger Eq. of relativistic spin ½ fermions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V="1">
            <a:off x="1736203" y="2913452"/>
            <a:ext cx="0" cy="5088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3136" y="6098303"/>
            <a:ext cx="254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How much of this kind of particle is where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82907" y="5591858"/>
            <a:ext cx="0" cy="45012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99627" y="619356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Paul Dirac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39565" y="6370715"/>
            <a:ext cx="254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7030A0"/>
                </a:solidFill>
              </a:rPr>
              <a:t>???</a:t>
            </a:r>
            <a:endParaRPr lang="en-US" i="1" dirty="0">
              <a:solidFill>
                <a:srgbClr val="7030A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763719" y="6041985"/>
            <a:ext cx="0" cy="33624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888B7-85AE-6C7A-067B-F202BA29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9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192" y="463917"/>
            <a:ext cx="796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/>
                </a:solidFill>
              </a:rPr>
              <a:t>Measuring Energy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728" y="966472"/>
            <a:ext cx="7300596" cy="48717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7791" y="3399560"/>
            <a:ext cx="2067583" cy="40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CUORE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9386" y="1480984"/>
            <a:ext cx="2067583" cy="40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SNO+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4688" y="3508654"/>
            <a:ext cx="2067583" cy="40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GERDA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3967" y="1769328"/>
            <a:ext cx="2067583" cy="40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KZ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66657" y="2031515"/>
            <a:ext cx="2067583" cy="40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EXO-200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77351" y="2957046"/>
            <a:ext cx="2067583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NEXT-White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4867047"/>
            <a:ext cx="2546722" cy="1782706"/>
            <a:chOff x="115455" y="2239818"/>
            <a:chExt cx="5079999" cy="3556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5172" t="7184" b="4311"/>
            <a:stretch/>
          </p:blipFill>
          <p:spPr>
            <a:xfrm>
              <a:off x="115455" y="2239818"/>
              <a:ext cx="5079999" cy="355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2925" t="45566" r="36407" b="-1044"/>
            <a:stretch/>
          </p:blipFill>
          <p:spPr>
            <a:xfrm>
              <a:off x="3486261" y="3481776"/>
              <a:ext cx="1582195" cy="10818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48245" t="700" r="2213" b="44878"/>
            <a:stretch/>
          </p:blipFill>
          <p:spPr>
            <a:xfrm>
              <a:off x="1045378" y="3996267"/>
              <a:ext cx="1240593" cy="1019059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4375727" y="4456545"/>
              <a:ext cx="300182" cy="33481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1212273" y="3481776"/>
              <a:ext cx="277091" cy="54094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324091" y="4719901"/>
              <a:ext cx="4757195" cy="673902"/>
            </a:xfrm>
            <a:custGeom>
              <a:avLst/>
              <a:gdLst>
                <a:gd name="connsiteX0" fmla="*/ 0 w 4757195"/>
                <a:gd name="connsiteY0" fmla="*/ 558155 h 673902"/>
                <a:gd name="connsiteX1" fmla="*/ 138896 w 4757195"/>
                <a:gd name="connsiteY1" fmla="*/ 2570 h 673902"/>
                <a:gd name="connsiteX2" fmla="*/ 162046 w 4757195"/>
                <a:gd name="connsiteY2" fmla="*/ 25719 h 673902"/>
                <a:gd name="connsiteX3" fmla="*/ 185195 w 4757195"/>
                <a:gd name="connsiteY3" fmla="*/ 83593 h 673902"/>
                <a:gd name="connsiteX4" fmla="*/ 208344 w 4757195"/>
                <a:gd name="connsiteY4" fmla="*/ 199340 h 673902"/>
                <a:gd name="connsiteX5" fmla="*/ 219919 w 4757195"/>
                <a:gd name="connsiteY5" fmla="*/ 291937 h 673902"/>
                <a:gd name="connsiteX6" fmla="*/ 231494 w 4757195"/>
                <a:gd name="connsiteY6" fmla="*/ 396109 h 673902"/>
                <a:gd name="connsiteX7" fmla="*/ 243068 w 4757195"/>
                <a:gd name="connsiteY7" fmla="*/ 442408 h 673902"/>
                <a:gd name="connsiteX8" fmla="*/ 381965 w 4757195"/>
                <a:gd name="connsiteY8" fmla="*/ 407684 h 673902"/>
                <a:gd name="connsiteX9" fmla="*/ 405114 w 4757195"/>
                <a:gd name="connsiteY9" fmla="*/ 361385 h 673902"/>
                <a:gd name="connsiteX10" fmla="*/ 416689 w 4757195"/>
                <a:gd name="connsiteY10" fmla="*/ 315086 h 673902"/>
                <a:gd name="connsiteX11" fmla="*/ 428263 w 4757195"/>
                <a:gd name="connsiteY11" fmla="*/ 280362 h 673902"/>
                <a:gd name="connsiteX12" fmla="*/ 451413 w 4757195"/>
                <a:gd name="connsiteY12" fmla="*/ 199340 h 673902"/>
                <a:gd name="connsiteX13" fmla="*/ 497712 w 4757195"/>
                <a:gd name="connsiteY13" fmla="*/ 222489 h 673902"/>
                <a:gd name="connsiteX14" fmla="*/ 509286 w 4757195"/>
                <a:gd name="connsiteY14" fmla="*/ 280362 h 673902"/>
                <a:gd name="connsiteX15" fmla="*/ 520861 w 4757195"/>
                <a:gd name="connsiteY15" fmla="*/ 361385 h 673902"/>
                <a:gd name="connsiteX16" fmla="*/ 532436 w 4757195"/>
                <a:gd name="connsiteY16" fmla="*/ 419258 h 673902"/>
                <a:gd name="connsiteX17" fmla="*/ 544010 w 4757195"/>
                <a:gd name="connsiteY17" fmla="*/ 488707 h 673902"/>
                <a:gd name="connsiteX18" fmla="*/ 555585 w 4757195"/>
                <a:gd name="connsiteY18" fmla="*/ 546580 h 673902"/>
                <a:gd name="connsiteX19" fmla="*/ 567160 w 4757195"/>
                <a:gd name="connsiteY19" fmla="*/ 581304 h 673902"/>
                <a:gd name="connsiteX20" fmla="*/ 601884 w 4757195"/>
                <a:gd name="connsiteY20" fmla="*/ 592879 h 673902"/>
                <a:gd name="connsiteX21" fmla="*/ 613458 w 4757195"/>
                <a:gd name="connsiteY21" fmla="*/ 558155 h 673902"/>
                <a:gd name="connsiteX22" fmla="*/ 636608 w 4757195"/>
                <a:gd name="connsiteY22" fmla="*/ 535005 h 673902"/>
                <a:gd name="connsiteX23" fmla="*/ 648182 w 4757195"/>
                <a:gd name="connsiteY23" fmla="*/ 488707 h 673902"/>
                <a:gd name="connsiteX24" fmla="*/ 671332 w 4757195"/>
                <a:gd name="connsiteY24" fmla="*/ 453983 h 673902"/>
                <a:gd name="connsiteX25" fmla="*/ 682906 w 4757195"/>
                <a:gd name="connsiteY25" fmla="*/ 419258 h 673902"/>
                <a:gd name="connsiteX26" fmla="*/ 717631 w 4757195"/>
                <a:gd name="connsiteY26" fmla="*/ 361385 h 673902"/>
                <a:gd name="connsiteX27" fmla="*/ 740780 w 4757195"/>
                <a:gd name="connsiteY27" fmla="*/ 407684 h 673902"/>
                <a:gd name="connsiteX28" fmla="*/ 763929 w 4757195"/>
                <a:gd name="connsiteY28" fmla="*/ 465557 h 673902"/>
                <a:gd name="connsiteX29" fmla="*/ 810228 w 4757195"/>
                <a:gd name="connsiteY29" fmla="*/ 523431 h 673902"/>
                <a:gd name="connsiteX30" fmla="*/ 844952 w 4757195"/>
                <a:gd name="connsiteY30" fmla="*/ 511856 h 673902"/>
                <a:gd name="connsiteX31" fmla="*/ 856527 w 4757195"/>
                <a:gd name="connsiteY31" fmla="*/ 465557 h 673902"/>
                <a:gd name="connsiteX32" fmla="*/ 868101 w 4757195"/>
                <a:gd name="connsiteY32" fmla="*/ 396109 h 673902"/>
                <a:gd name="connsiteX33" fmla="*/ 925975 w 4757195"/>
                <a:gd name="connsiteY33" fmla="*/ 291937 h 673902"/>
                <a:gd name="connsiteX34" fmla="*/ 960699 w 4757195"/>
                <a:gd name="connsiteY34" fmla="*/ 245638 h 673902"/>
                <a:gd name="connsiteX35" fmla="*/ 995423 w 4757195"/>
                <a:gd name="connsiteY35" fmla="*/ 222489 h 673902"/>
                <a:gd name="connsiteX36" fmla="*/ 1041722 w 4757195"/>
                <a:gd name="connsiteY36" fmla="*/ 234064 h 673902"/>
                <a:gd name="connsiteX37" fmla="*/ 1064871 w 4757195"/>
                <a:gd name="connsiteY37" fmla="*/ 291937 h 673902"/>
                <a:gd name="connsiteX38" fmla="*/ 1076446 w 4757195"/>
                <a:gd name="connsiteY38" fmla="*/ 326661 h 673902"/>
                <a:gd name="connsiteX39" fmla="*/ 1088020 w 4757195"/>
                <a:gd name="connsiteY39" fmla="*/ 372960 h 673902"/>
                <a:gd name="connsiteX40" fmla="*/ 1111170 w 4757195"/>
                <a:gd name="connsiteY40" fmla="*/ 419258 h 673902"/>
                <a:gd name="connsiteX41" fmla="*/ 1145894 w 4757195"/>
                <a:gd name="connsiteY41" fmla="*/ 616028 h 673902"/>
                <a:gd name="connsiteX42" fmla="*/ 1169043 w 4757195"/>
                <a:gd name="connsiteY42" fmla="*/ 546580 h 673902"/>
                <a:gd name="connsiteX43" fmla="*/ 1192193 w 4757195"/>
                <a:gd name="connsiteY43" fmla="*/ 465557 h 673902"/>
                <a:gd name="connsiteX44" fmla="*/ 1203767 w 4757195"/>
                <a:gd name="connsiteY44" fmla="*/ 372960 h 673902"/>
                <a:gd name="connsiteX45" fmla="*/ 1238491 w 4757195"/>
                <a:gd name="connsiteY45" fmla="*/ 384534 h 673902"/>
                <a:gd name="connsiteX46" fmla="*/ 1296365 w 4757195"/>
                <a:gd name="connsiteY46" fmla="*/ 430833 h 673902"/>
                <a:gd name="connsiteX47" fmla="*/ 1551008 w 4757195"/>
                <a:gd name="connsiteY47" fmla="*/ 430833 h 673902"/>
                <a:gd name="connsiteX48" fmla="*/ 1562582 w 4757195"/>
                <a:gd name="connsiteY48" fmla="*/ 523431 h 673902"/>
                <a:gd name="connsiteX49" fmla="*/ 1608881 w 4757195"/>
                <a:gd name="connsiteY49" fmla="*/ 361385 h 673902"/>
                <a:gd name="connsiteX50" fmla="*/ 1620456 w 4757195"/>
                <a:gd name="connsiteY50" fmla="*/ 326661 h 673902"/>
                <a:gd name="connsiteX51" fmla="*/ 1643605 w 4757195"/>
                <a:gd name="connsiteY51" fmla="*/ 291937 h 673902"/>
                <a:gd name="connsiteX52" fmla="*/ 1689904 w 4757195"/>
                <a:gd name="connsiteY52" fmla="*/ 234064 h 673902"/>
                <a:gd name="connsiteX53" fmla="*/ 1736203 w 4757195"/>
                <a:gd name="connsiteY53" fmla="*/ 535005 h 673902"/>
                <a:gd name="connsiteX54" fmla="*/ 1759352 w 4757195"/>
                <a:gd name="connsiteY54" fmla="*/ 465557 h 673902"/>
                <a:gd name="connsiteX55" fmla="*/ 1782501 w 4757195"/>
                <a:gd name="connsiteY55" fmla="*/ 372960 h 673902"/>
                <a:gd name="connsiteX56" fmla="*/ 1794076 w 4757195"/>
                <a:gd name="connsiteY56" fmla="*/ 315086 h 673902"/>
                <a:gd name="connsiteX57" fmla="*/ 1932972 w 4757195"/>
                <a:gd name="connsiteY57" fmla="*/ 349810 h 673902"/>
                <a:gd name="connsiteX58" fmla="*/ 1990846 w 4757195"/>
                <a:gd name="connsiteY58" fmla="*/ 372960 h 673902"/>
                <a:gd name="connsiteX59" fmla="*/ 2083443 w 4757195"/>
                <a:gd name="connsiteY59" fmla="*/ 442408 h 673902"/>
                <a:gd name="connsiteX60" fmla="*/ 2152891 w 4757195"/>
                <a:gd name="connsiteY60" fmla="*/ 488707 h 673902"/>
                <a:gd name="connsiteX61" fmla="*/ 2176041 w 4757195"/>
                <a:gd name="connsiteY61" fmla="*/ 511856 h 673902"/>
                <a:gd name="connsiteX62" fmla="*/ 2152891 w 4757195"/>
                <a:gd name="connsiteY62" fmla="*/ 477132 h 673902"/>
                <a:gd name="connsiteX63" fmla="*/ 2141317 w 4757195"/>
                <a:gd name="connsiteY63" fmla="*/ 430833 h 673902"/>
                <a:gd name="connsiteX64" fmla="*/ 2118167 w 4757195"/>
                <a:gd name="connsiteY64" fmla="*/ 361385 h 673902"/>
                <a:gd name="connsiteX65" fmla="*/ 2129742 w 4757195"/>
                <a:gd name="connsiteY65" fmla="*/ 315086 h 673902"/>
                <a:gd name="connsiteX66" fmla="*/ 2164466 w 4757195"/>
                <a:gd name="connsiteY66" fmla="*/ 338236 h 673902"/>
                <a:gd name="connsiteX67" fmla="*/ 2199190 w 4757195"/>
                <a:gd name="connsiteY67" fmla="*/ 384534 h 673902"/>
                <a:gd name="connsiteX68" fmla="*/ 2222339 w 4757195"/>
                <a:gd name="connsiteY68" fmla="*/ 407684 h 673902"/>
                <a:gd name="connsiteX69" fmla="*/ 2245489 w 4757195"/>
                <a:gd name="connsiteY69" fmla="*/ 453983 h 673902"/>
                <a:gd name="connsiteX70" fmla="*/ 2280213 w 4757195"/>
                <a:gd name="connsiteY70" fmla="*/ 523431 h 673902"/>
                <a:gd name="connsiteX71" fmla="*/ 2361236 w 4757195"/>
                <a:gd name="connsiteY71" fmla="*/ 465557 h 673902"/>
                <a:gd name="connsiteX72" fmla="*/ 2430684 w 4757195"/>
                <a:gd name="connsiteY72" fmla="*/ 419258 h 673902"/>
                <a:gd name="connsiteX73" fmla="*/ 2465408 w 4757195"/>
                <a:gd name="connsiteY73" fmla="*/ 396109 h 673902"/>
                <a:gd name="connsiteX74" fmla="*/ 2500132 w 4757195"/>
                <a:gd name="connsiteY74" fmla="*/ 372960 h 673902"/>
                <a:gd name="connsiteX75" fmla="*/ 2546431 w 4757195"/>
                <a:gd name="connsiteY75" fmla="*/ 384534 h 673902"/>
                <a:gd name="connsiteX76" fmla="*/ 2569580 w 4757195"/>
                <a:gd name="connsiteY76" fmla="*/ 430833 h 673902"/>
                <a:gd name="connsiteX77" fmla="*/ 2592729 w 4757195"/>
                <a:gd name="connsiteY77" fmla="*/ 453983 h 673902"/>
                <a:gd name="connsiteX78" fmla="*/ 2615879 w 4757195"/>
                <a:gd name="connsiteY78" fmla="*/ 500281 h 673902"/>
                <a:gd name="connsiteX79" fmla="*/ 2639028 w 4757195"/>
                <a:gd name="connsiteY79" fmla="*/ 523431 h 673902"/>
                <a:gd name="connsiteX80" fmla="*/ 2685327 w 4757195"/>
                <a:gd name="connsiteY80" fmla="*/ 581304 h 673902"/>
                <a:gd name="connsiteX81" fmla="*/ 2650603 w 4757195"/>
                <a:gd name="connsiteY81" fmla="*/ 372960 h 673902"/>
                <a:gd name="connsiteX82" fmla="*/ 2627453 w 4757195"/>
                <a:gd name="connsiteY82" fmla="*/ 338236 h 673902"/>
                <a:gd name="connsiteX83" fmla="*/ 2650603 w 4757195"/>
                <a:gd name="connsiteY83" fmla="*/ 315086 h 673902"/>
                <a:gd name="connsiteX84" fmla="*/ 2766350 w 4757195"/>
                <a:gd name="connsiteY84" fmla="*/ 372960 h 673902"/>
                <a:gd name="connsiteX85" fmla="*/ 2801074 w 4757195"/>
                <a:gd name="connsiteY85" fmla="*/ 396109 h 673902"/>
                <a:gd name="connsiteX86" fmla="*/ 2824223 w 4757195"/>
                <a:gd name="connsiteY86" fmla="*/ 430833 h 673902"/>
                <a:gd name="connsiteX87" fmla="*/ 2870522 w 4757195"/>
                <a:gd name="connsiteY87" fmla="*/ 477132 h 673902"/>
                <a:gd name="connsiteX88" fmla="*/ 2905246 w 4757195"/>
                <a:gd name="connsiteY88" fmla="*/ 511856 h 673902"/>
                <a:gd name="connsiteX89" fmla="*/ 2928395 w 4757195"/>
                <a:gd name="connsiteY89" fmla="*/ 546580 h 673902"/>
                <a:gd name="connsiteX90" fmla="*/ 2939970 w 4757195"/>
                <a:gd name="connsiteY90" fmla="*/ 511856 h 673902"/>
                <a:gd name="connsiteX91" fmla="*/ 2951544 w 4757195"/>
                <a:gd name="connsiteY91" fmla="*/ 465557 h 673902"/>
                <a:gd name="connsiteX92" fmla="*/ 3032567 w 4757195"/>
                <a:gd name="connsiteY92" fmla="*/ 372960 h 673902"/>
                <a:gd name="connsiteX93" fmla="*/ 3067291 w 4757195"/>
                <a:gd name="connsiteY93" fmla="*/ 384534 h 673902"/>
                <a:gd name="connsiteX94" fmla="*/ 3090441 w 4757195"/>
                <a:gd name="connsiteY94" fmla="*/ 453983 h 673902"/>
                <a:gd name="connsiteX95" fmla="*/ 3102015 w 4757195"/>
                <a:gd name="connsiteY95" fmla="*/ 523431 h 673902"/>
                <a:gd name="connsiteX96" fmla="*/ 3113590 w 4757195"/>
                <a:gd name="connsiteY96" fmla="*/ 569729 h 673902"/>
                <a:gd name="connsiteX97" fmla="*/ 3159889 w 4757195"/>
                <a:gd name="connsiteY97" fmla="*/ 558155 h 673902"/>
                <a:gd name="connsiteX98" fmla="*/ 3194613 w 4757195"/>
                <a:gd name="connsiteY98" fmla="*/ 477132 h 673902"/>
                <a:gd name="connsiteX99" fmla="*/ 3217762 w 4757195"/>
                <a:gd name="connsiteY99" fmla="*/ 442408 h 673902"/>
                <a:gd name="connsiteX100" fmla="*/ 3229337 w 4757195"/>
                <a:gd name="connsiteY100" fmla="*/ 407684 h 673902"/>
                <a:gd name="connsiteX101" fmla="*/ 3264061 w 4757195"/>
                <a:gd name="connsiteY101" fmla="*/ 396109 h 673902"/>
                <a:gd name="connsiteX102" fmla="*/ 3345084 w 4757195"/>
                <a:gd name="connsiteY102" fmla="*/ 477132 h 673902"/>
                <a:gd name="connsiteX103" fmla="*/ 3368233 w 4757195"/>
                <a:gd name="connsiteY103" fmla="*/ 511856 h 673902"/>
                <a:gd name="connsiteX104" fmla="*/ 3391382 w 4757195"/>
                <a:gd name="connsiteY104" fmla="*/ 465557 h 673902"/>
                <a:gd name="connsiteX105" fmla="*/ 3414532 w 4757195"/>
                <a:gd name="connsiteY105" fmla="*/ 268788 h 673902"/>
                <a:gd name="connsiteX106" fmla="*/ 3437681 w 4757195"/>
                <a:gd name="connsiteY106" fmla="*/ 234064 h 673902"/>
                <a:gd name="connsiteX107" fmla="*/ 3460831 w 4757195"/>
                <a:gd name="connsiteY107" fmla="*/ 349810 h 673902"/>
                <a:gd name="connsiteX108" fmla="*/ 3483980 w 4757195"/>
                <a:gd name="connsiteY108" fmla="*/ 419258 h 673902"/>
                <a:gd name="connsiteX109" fmla="*/ 3495555 w 4757195"/>
                <a:gd name="connsiteY109" fmla="*/ 453983 h 673902"/>
                <a:gd name="connsiteX110" fmla="*/ 3507129 w 4757195"/>
                <a:gd name="connsiteY110" fmla="*/ 500281 h 673902"/>
                <a:gd name="connsiteX111" fmla="*/ 3576577 w 4757195"/>
                <a:gd name="connsiteY111" fmla="*/ 488707 h 673902"/>
                <a:gd name="connsiteX112" fmla="*/ 3622876 w 4757195"/>
                <a:gd name="connsiteY112" fmla="*/ 430833 h 673902"/>
                <a:gd name="connsiteX113" fmla="*/ 3646025 w 4757195"/>
                <a:gd name="connsiteY113" fmla="*/ 384534 h 673902"/>
                <a:gd name="connsiteX114" fmla="*/ 3680750 w 4757195"/>
                <a:gd name="connsiteY114" fmla="*/ 303512 h 673902"/>
                <a:gd name="connsiteX115" fmla="*/ 3715474 w 4757195"/>
                <a:gd name="connsiteY115" fmla="*/ 326661 h 673902"/>
                <a:gd name="connsiteX116" fmla="*/ 3738623 w 4757195"/>
                <a:gd name="connsiteY116" fmla="*/ 442408 h 673902"/>
                <a:gd name="connsiteX117" fmla="*/ 3750198 w 4757195"/>
                <a:gd name="connsiteY117" fmla="*/ 488707 h 673902"/>
                <a:gd name="connsiteX118" fmla="*/ 3784922 w 4757195"/>
                <a:gd name="connsiteY118" fmla="*/ 546580 h 673902"/>
                <a:gd name="connsiteX119" fmla="*/ 3819646 w 4757195"/>
                <a:gd name="connsiteY119" fmla="*/ 558155 h 673902"/>
                <a:gd name="connsiteX120" fmla="*/ 3865944 w 4757195"/>
                <a:gd name="connsiteY120" fmla="*/ 500281 h 673902"/>
                <a:gd name="connsiteX121" fmla="*/ 3877519 w 4757195"/>
                <a:gd name="connsiteY121" fmla="*/ 442408 h 673902"/>
                <a:gd name="connsiteX122" fmla="*/ 3900668 w 4757195"/>
                <a:gd name="connsiteY122" fmla="*/ 419258 h 673902"/>
                <a:gd name="connsiteX123" fmla="*/ 3958542 w 4757195"/>
                <a:gd name="connsiteY123" fmla="*/ 372960 h 673902"/>
                <a:gd name="connsiteX124" fmla="*/ 4004841 w 4757195"/>
                <a:gd name="connsiteY124" fmla="*/ 442408 h 673902"/>
                <a:gd name="connsiteX125" fmla="*/ 4027990 w 4757195"/>
                <a:gd name="connsiteY125" fmla="*/ 511856 h 673902"/>
                <a:gd name="connsiteX126" fmla="*/ 4051139 w 4757195"/>
                <a:gd name="connsiteY126" fmla="*/ 558155 h 673902"/>
                <a:gd name="connsiteX127" fmla="*/ 4074289 w 4757195"/>
                <a:gd name="connsiteY127" fmla="*/ 639177 h 673902"/>
                <a:gd name="connsiteX128" fmla="*/ 4097438 w 4757195"/>
                <a:gd name="connsiteY128" fmla="*/ 673902 h 673902"/>
                <a:gd name="connsiteX129" fmla="*/ 4132162 w 4757195"/>
                <a:gd name="connsiteY129" fmla="*/ 546580 h 673902"/>
                <a:gd name="connsiteX130" fmla="*/ 4143737 w 4757195"/>
                <a:gd name="connsiteY130" fmla="*/ 477132 h 673902"/>
                <a:gd name="connsiteX131" fmla="*/ 4166886 w 4757195"/>
                <a:gd name="connsiteY131" fmla="*/ 442408 h 673902"/>
                <a:gd name="connsiteX132" fmla="*/ 4247909 w 4757195"/>
                <a:gd name="connsiteY132" fmla="*/ 430833 h 673902"/>
                <a:gd name="connsiteX133" fmla="*/ 4317357 w 4757195"/>
                <a:gd name="connsiteY133" fmla="*/ 407684 h 673902"/>
                <a:gd name="connsiteX134" fmla="*/ 4352081 w 4757195"/>
                <a:gd name="connsiteY134" fmla="*/ 511856 h 673902"/>
                <a:gd name="connsiteX135" fmla="*/ 4363656 w 4757195"/>
                <a:gd name="connsiteY135" fmla="*/ 546580 h 673902"/>
                <a:gd name="connsiteX136" fmla="*/ 4398380 w 4757195"/>
                <a:gd name="connsiteY136" fmla="*/ 558155 h 673902"/>
                <a:gd name="connsiteX137" fmla="*/ 4467828 w 4757195"/>
                <a:gd name="connsiteY137" fmla="*/ 465557 h 673902"/>
                <a:gd name="connsiteX138" fmla="*/ 4514127 w 4757195"/>
                <a:gd name="connsiteY138" fmla="*/ 407684 h 673902"/>
                <a:gd name="connsiteX139" fmla="*/ 4537276 w 4757195"/>
                <a:gd name="connsiteY139" fmla="*/ 442408 h 673902"/>
                <a:gd name="connsiteX140" fmla="*/ 4548851 w 4757195"/>
                <a:gd name="connsiteY140" fmla="*/ 477132 h 673902"/>
                <a:gd name="connsiteX141" fmla="*/ 4583575 w 4757195"/>
                <a:gd name="connsiteY141" fmla="*/ 500281 h 673902"/>
                <a:gd name="connsiteX142" fmla="*/ 4653023 w 4757195"/>
                <a:gd name="connsiteY142" fmla="*/ 535005 h 673902"/>
                <a:gd name="connsiteX143" fmla="*/ 4757195 w 4757195"/>
                <a:gd name="connsiteY143" fmla="*/ 511856 h 67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757195" h="673902">
                  <a:moveTo>
                    <a:pt x="0" y="558155"/>
                  </a:moveTo>
                  <a:cubicBezTo>
                    <a:pt x="46299" y="372960"/>
                    <a:pt x="83315" y="185194"/>
                    <a:pt x="138896" y="2570"/>
                  </a:cubicBezTo>
                  <a:cubicBezTo>
                    <a:pt x="142073" y="-7870"/>
                    <a:pt x="156632" y="16244"/>
                    <a:pt x="162046" y="25719"/>
                  </a:cubicBezTo>
                  <a:cubicBezTo>
                    <a:pt x="172354" y="43759"/>
                    <a:pt x="179842" y="63517"/>
                    <a:pt x="185195" y="83593"/>
                  </a:cubicBezTo>
                  <a:cubicBezTo>
                    <a:pt x="195333" y="121611"/>
                    <a:pt x="203464" y="160297"/>
                    <a:pt x="208344" y="199340"/>
                  </a:cubicBezTo>
                  <a:cubicBezTo>
                    <a:pt x="212202" y="230206"/>
                    <a:pt x="216284" y="261044"/>
                    <a:pt x="219919" y="291937"/>
                  </a:cubicBezTo>
                  <a:cubicBezTo>
                    <a:pt x="224001" y="326635"/>
                    <a:pt x="226182" y="361578"/>
                    <a:pt x="231494" y="396109"/>
                  </a:cubicBezTo>
                  <a:cubicBezTo>
                    <a:pt x="233913" y="411832"/>
                    <a:pt x="239210" y="426975"/>
                    <a:pt x="243068" y="442408"/>
                  </a:cubicBezTo>
                  <a:cubicBezTo>
                    <a:pt x="334781" y="411836"/>
                    <a:pt x="288447" y="423269"/>
                    <a:pt x="381965" y="407684"/>
                  </a:cubicBezTo>
                  <a:cubicBezTo>
                    <a:pt x="389681" y="392251"/>
                    <a:pt x="399056" y="377541"/>
                    <a:pt x="405114" y="361385"/>
                  </a:cubicBezTo>
                  <a:cubicBezTo>
                    <a:pt x="410700" y="346490"/>
                    <a:pt x="412319" y="330382"/>
                    <a:pt x="416689" y="315086"/>
                  </a:cubicBezTo>
                  <a:cubicBezTo>
                    <a:pt x="420041" y="303355"/>
                    <a:pt x="424911" y="292093"/>
                    <a:pt x="428263" y="280362"/>
                  </a:cubicBezTo>
                  <a:cubicBezTo>
                    <a:pt x="457323" y="178652"/>
                    <a:pt x="423667" y="282576"/>
                    <a:pt x="451413" y="199340"/>
                  </a:cubicBezTo>
                  <a:cubicBezTo>
                    <a:pt x="466846" y="207056"/>
                    <a:pt x="487683" y="208448"/>
                    <a:pt x="497712" y="222489"/>
                  </a:cubicBezTo>
                  <a:cubicBezTo>
                    <a:pt x="509147" y="238498"/>
                    <a:pt x="506052" y="260957"/>
                    <a:pt x="509286" y="280362"/>
                  </a:cubicBezTo>
                  <a:cubicBezTo>
                    <a:pt x="513771" y="307273"/>
                    <a:pt x="516376" y="334474"/>
                    <a:pt x="520861" y="361385"/>
                  </a:cubicBezTo>
                  <a:cubicBezTo>
                    <a:pt x="524095" y="380790"/>
                    <a:pt x="528917" y="399902"/>
                    <a:pt x="532436" y="419258"/>
                  </a:cubicBezTo>
                  <a:cubicBezTo>
                    <a:pt x="536634" y="442348"/>
                    <a:pt x="539812" y="465617"/>
                    <a:pt x="544010" y="488707"/>
                  </a:cubicBezTo>
                  <a:cubicBezTo>
                    <a:pt x="547529" y="508063"/>
                    <a:pt x="550813" y="527494"/>
                    <a:pt x="555585" y="546580"/>
                  </a:cubicBezTo>
                  <a:cubicBezTo>
                    <a:pt x="558544" y="558416"/>
                    <a:pt x="558533" y="572677"/>
                    <a:pt x="567160" y="581304"/>
                  </a:cubicBezTo>
                  <a:cubicBezTo>
                    <a:pt x="575787" y="589931"/>
                    <a:pt x="590309" y="589021"/>
                    <a:pt x="601884" y="592879"/>
                  </a:cubicBezTo>
                  <a:cubicBezTo>
                    <a:pt x="605742" y="581304"/>
                    <a:pt x="607181" y="568617"/>
                    <a:pt x="613458" y="558155"/>
                  </a:cubicBezTo>
                  <a:cubicBezTo>
                    <a:pt x="619073" y="548797"/>
                    <a:pt x="631728" y="544766"/>
                    <a:pt x="636608" y="535005"/>
                  </a:cubicBezTo>
                  <a:cubicBezTo>
                    <a:pt x="643722" y="520777"/>
                    <a:pt x="641916" y="503328"/>
                    <a:pt x="648182" y="488707"/>
                  </a:cubicBezTo>
                  <a:cubicBezTo>
                    <a:pt x="653662" y="475921"/>
                    <a:pt x="663615" y="465558"/>
                    <a:pt x="671332" y="453983"/>
                  </a:cubicBezTo>
                  <a:cubicBezTo>
                    <a:pt x="675190" y="442408"/>
                    <a:pt x="676629" y="429720"/>
                    <a:pt x="682906" y="419258"/>
                  </a:cubicBezTo>
                  <a:cubicBezTo>
                    <a:pt x="730575" y="339809"/>
                    <a:pt x="684838" y="459762"/>
                    <a:pt x="717631" y="361385"/>
                  </a:cubicBezTo>
                  <a:cubicBezTo>
                    <a:pt x="725347" y="376818"/>
                    <a:pt x="733772" y="391917"/>
                    <a:pt x="740780" y="407684"/>
                  </a:cubicBezTo>
                  <a:cubicBezTo>
                    <a:pt x="749218" y="426670"/>
                    <a:pt x="754637" y="446974"/>
                    <a:pt x="763929" y="465557"/>
                  </a:cubicBezTo>
                  <a:cubicBezTo>
                    <a:pt x="778529" y="494757"/>
                    <a:pt x="788698" y="501900"/>
                    <a:pt x="810228" y="523431"/>
                  </a:cubicBezTo>
                  <a:cubicBezTo>
                    <a:pt x="821803" y="519573"/>
                    <a:pt x="837330" y="521383"/>
                    <a:pt x="844952" y="511856"/>
                  </a:cubicBezTo>
                  <a:cubicBezTo>
                    <a:pt x="854890" y="499434"/>
                    <a:pt x="853407" y="481156"/>
                    <a:pt x="856527" y="465557"/>
                  </a:cubicBezTo>
                  <a:cubicBezTo>
                    <a:pt x="861129" y="442544"/>
                    <a:pt x="863010" y="419019"/>
                    <a:pt x="868101" y="396109"/>
                  </a:cubicBezTo>
                  <a:cubicBezTo>
                    <a:pt x="877598" y="353370"/>
                    <a:pt x="897709" y="329625"/>
                    <a:pt x="925975" y="291937"/>
                  </a:cubicBezTo>
                  <a:cubicBezTo>
                    <a:pt x="937550" y="276504"/>
                    <a:pt x="947058" y="259279"/>
                    <a:pt x="960699" y="245638"/>
                  </a:cubicBezTo>
                  <a:cubicBezTo>
                    <a:pt x="970536" y="235801"/>
                    <a:pt x="983848" y="230205"/>
                    <a:pt x="995423" y="222489"/>
                  </a:cubicBezTo>
                  <a:cubicBezTo>
                    <a:pt x="1010856" y="226347"/>
                    <a:pt x="1030473" y="222815"/>
                    <a:pt x="1041722" y="234064"/>
                  </a:cubicBezTo>
                  <a:cubicBezTo>
                    <a:pt x="1056414" y="248756"/>
                    <a:pt x="1057576" y="272483"/>
                    <a:pt x="1064871" y="291937"/>
                  </a:cubicBezTo>
                  <a:cubicBezTo>
                    <a:pt x="1069155" y="303361"/>
                    <a:pt x="1073094" y="314930"/>
                    <a:pt x="1076446" y="326661"/>
                  </a:cubicBezTo>
                  <a:cubicBezTo>
                    <a:pt x="1080816" y="341957"/>
                    <a:pt x="1082434" y="358065"/>
                    <a:pt x="1088020" y="372960"/>
                  </a:cubicBezTo>
                  <a:cubicBezTo>
                    <a:pt x="1094078" y="389116"/>
                    <a:pt x="1103453" y="403825"/>
                    <a:pt x="1111170" y="419258"/>
                  </a:cubicBezTo>
                  <a:cubicBezTo>
                    <a:pt x="1137553" y="577560"/>
                    <a:pt x="1125113" y="512129"/>
                    <a:pt x="1145894" y="616028"/>
                  </a:cubicBezTo>
                  <a:cubicBezTo>
                    <a:pt x="1153610" y="592879"/>
                    <a:pt x="1163125" y="570253"/>
                    <a:pt x="1169043" y="546580"/>
                  </a:cubicBezTo>
                  <a:cubicBezTo>
                    <a:pt x="1183577" y="488444"/>
                    <a:pt x="1175587" y="515373"/>
                    <a:pt x="1192193" y="465557"/>
                  </a:cubicBezTo>
                  <a:cubicBezTo>
                    <a:pt x="1196051" y="434691"/>
                    <a:pt x="1188334" y="399968"/>
                    <a:pt x="1203767" y="372960"/>
                  </a:cubicBezTo>
                  <a:cubicBezTo>
                    <a:pt x="1209820" y="362367"/>
                    <a:pt x="1227578" y="379078"/>
                    <a:pt x="1238491" y="384534"/>
                  </a:cubicBezTo>
                  <a:cubicBezTo>
                    <a:pt x="1267691" y="399134"/>
                    <a:pt x="1274835" y="409304"/>
                    <a:pt x="1296365" y="430833"/>
                  </a:cubicBezTo>
                  <a:cubicBezTo>
                    <a:pt x="1344455" y="426024"/>
                    <a:pt x="1509927" y="402392"/>
                    <a:pt x="1551008" y="430833"/>
                  </a:cubicBezTo>
                  <a:cubicBezTo>
                    <a:pt x="1576583" y="448539"/>
                    <a:pt x="1558724" y="492565"/>
                    <a:pt x="1562582" y="523431"/>
                  </a:cubicBezTo>
                  <a:cubicBezTo>
                    <a:pt x="1591648" y="407168"/>
                    <a:pt x="1575672" y="461011"/>
                    <a:pt x="1608881" y="361385"/>
                  </a:cubicBezTo>
                  <a:cubicBezTo>
                    <a:pt x="1612739" y="349810"/>
                    <a:pt x="1613688" y="336813"/>
                    <a:pt x="1620456" y="326661"/>
                  </a:cubicBezTo>
                  <a:cubicBezTo>
                    <a:pt x="1628172" y="315086"/>
                    <a:pt x="1637384" y="304379"/>
                    <a:pt x="1643605" y="291937"/>
                  </a:cubicBezTo>
                  <a:cubicBezTo>
                    <a:pt x="1671559" y="236030"/>
                    <a:pt x="1631370" y="273086"/>
                    <a:pt x="1689904" y="234064"/>
                  </a:cubicBezTo>
                  <a:cubicBezTo>
                    <a:pt x="1807898" y="312725"/>
                    <a:pt x="1683030" y="215969"/>
                    <a:pt x="1736203" y="535005"/>
                  </a:cubicBezTo>
                  <a:cubicBezTo>
                    <a:pt x="1740215" y="559074"/>
                    <a:pt x="1754566" y="489485"/>
                    <a:pt x="1759352" y="465557"/>
                  </a:cubicBezTo>
                  <a:cubicBezTo>
                    <a:pt x="1802018" y="252234"/>
                    <a:pt x="1746908" y="515334"/>
                    <a:pt x="1782501" y="372960"/>
                  </a:cubicBezTo>
                  <a:cubicBezTo>
                    <a:pt x="1787272" y="353874"/>
                    <a:pt x="1790218" y="334377"/>
                    <a:pt x="1794076" y="315086"/>
                  </a:cubicBezTo>
                  <a:cubicBezTo>
                    <a:pt x="1854491" y="327169"/>
                    <a:pt x="1868729" y="328396"/>
                    <a:pt x="1932972" y="349810"/>
                  </a:cubicBezTo>
                  <a:cubicBezTo>
                    <a:pt x="1952683" y="356380"/>
                    <a:pt x="1971555" y="365243"/>
                    <a:pt x="1990846" y="372960"/>
                  </a:cubicBezTo>
                  <a:cubicBezTo>
                    <a:pt x="2046710" y="428824"/>
                    <a:pt x="2004342" y="392071"/>
                    <a:pt x="2083443" y="442408"/>
                  </a:cubicBezTo>
                  <a:cubicBezTo>
                    <a:pt x="2106915" y="457345"/>
                    <a:pt x="2133217" y="469034"/>
                    <a:pt x="2152891" y="488707"/>
                  </a:cubicBezTo>
                  <a:cubicBezTo>
                    <a:pt x="2160608" y="496423"/>
                    <a:pt x="2176041" y="522769"/>
                    <a:pt x="2176041" y="511856"/>
                  </a:cubicBezTo>
                  <a:cubicBezTo>
                    <a:pt x="2176041" y="497945"/>
                    <a:pt x="2160608" y="488707"/>
                    <a:pt x="2152891" y="477132"/>
                  </a:cubicBezTo>
                  <a:cubicBezTo>
                    <a:pt x="2149033" y="461699"/>
                    <a:pt x="2145888" y="446070"/>
                    <a:pt x="2141317" y="430833"/>
                  </a:cubicBezTo>
                  <a:cubicBezTo>
                    <a:pt x="2134305" y="407460"/>
                    <a:pt x="2118167" y="361385"/>
                    <a:pt x="2118167" y="361385"/>
                  </a:cubicBezTo>
                  <a:cubicBezTo>
                    <a:pt x="2122025" y="345952"/>
                    <a:pt x="2115513" y="322200"/>
                    <a:pt x="2129742" y="315086"/>
                  </a:cubicBezTo>
                  <a:cubicBezTo>
                    <a:pt x="2142185" y="308865"/>
                    <a:pt x="2154629" y="328399"/>
                    <a:pt x="2164466" y="338236"/>
                  </a:cubicBezTo>
                  <a:cubicBezTo>
                    <a:pt x="2178107" y="351877"/>
                    <a:pt x="2186840" y="369714"/>
                    <a:pt x="2199190" y="384534"/>
                  </a:cubicBezTo>
                  <a:cubicBezTo>
                    <a:pt x="2206176" y="392917"/>
                    <a:pt x="2216286" y="398604"/>
                    <a:pt x="2222339" y="407684"/>
                  </a:cubicBezTo>
                  <a:cubicBezTo>
                    <a:pt x="2231910" y="422041"/>
                    <a:pt x="2236928" y="439002"/>
                    <a:pt x="2245489" y="453983"/>
                  </a:cubicBezTo>
                  <a:cubicBezTo>
                    <a:pt x="2281389" y="516807"/>
                    <a:pt x="2258991" y="459768"/>
                    <a:pt x="2280213" y="523431"/>
                  </a:cubicBezTo>
                  <a:cubicBezTo>
                    <a:pt x="2393133" y="448149"/>
                    <a:pt x="2217630" y="566082"/>
                    <a:pt x="2361236" y="465557"/>
                  </a:cubicBezTo>
                  <a:cubicBezTo>
                    <a:pt x="2384029" y="449602"/>
                    <a:pt x="2407535" y="434691"/>
                    <a:pt x="2430684" y="419258"/>
                  </a:cubicBezTo>
                  <a:lnTo>
                    <a:pt x="2465408" y="396109"/>
                  </a:lnTo>
                  <a:lnTo>
                    <a:pt x="2500132" y="372960"/>
                  </a:lnTo>
                  <a:cubicBezTo>
                    <a:pt x="2515565" y="376818"/>
                    <a:pt x="2534210" y="374350"/>
                    <a:pt x="2546431" y="384534"/>
                  </a:cubicBezTo>
                  <a:cubicBezTo>
                    <a:pt x="2559686" y="395580"/>
                    <a:pt x="2560009" y="416476"/>
                    <a:pt x="2569580" y="430833"/>
                  </a:cubicBezTo>
                  <a:cubicBezTo>
                    <a:pt x="2575633" y="439913"/>
                    <a:pt x="2586676" y="444903"/>
                    <a:pt x="2592729" y="453983"/>
                  </a:cubicBezTo>
                  <a:cubicBezTo>
                    <a:pt x="2602300" y="468339"/>
                    <a:pt x="2606308" y="485925"/>
                    <a:pt x="2615879" y="500281"/>
                  </a:cubicBezTo>
                  <a:cubicBezTo>
                    <a:pt x="2621932" y="509361"/>
                    <a:pt x="2632211" y="514909"/>
                    <a:pt x="2639028" y="523431"/>
                  </a:cubicBezTo>
                  <a:cubicBezTo>
                    <a:pt x="2697422" y="596426"/>
                    <a:pt x="2629440" y="525419"/>
                    <a:pt x="2685327" y="581304"/>
                  </a:cubicBezTo>
                  <a:cubicBezTo>
                    <a:pt x="2682019" y="541606"/>
                    <a:pt x="2683037" y="421610"/>
                    <a:pt x="2650603" y="372960"/>
                  </a:cubicBezTo>
                  <a:lnTo>
                    <a:pt x="2627453" y="338236"/>
                  </a:lnTo>
                  <a:cubicBezTo>
                    <a:pt x="2635170" y="330519"/>
                    <a:pt x="2639838" y="316880"/>
                    <a:pt x="2650603" y="315086"/>
                  </a:cubicBezTo>
                  <a:cubicBezTo>
                    <a:pt x="2687246" y="308979"/>
                    <a:pt x="2747759" y="360566"/>
                    <a:pt x="2766350" y="372960"/>
                  </a:cubicBezTo>
                  <a:lnTo>
                    <a:pt x="2801074" y="396109"/>
                  </a:lnTo>
                  <a:cubicBezTo>
                    <a:pt x="2808790" y="407684"/>
                    <a:pt x="2815170" y="420271"/>
                    <a:pt x="2824223" y="430833"/>
                  </a:cubicBezTo>
                  <a:cubicBezTo>
                    <a:pt x="2838427" y="447404"/>
                    <a:pt x="2855089" y="461699"/>
                    <a:pt x="2870522" y="477132"/>
                  </a:cubicBezTo>
                  <a:cubicBezTo>
                    <a:pt x="2882097" y="488707"/>
                    <a:pt x="2896166" y="498236"/>
                    <a:pt x="2905246" y="511856"/>
                  </a:cubicBezTo>
                  <a:lnTo>
                    <a:pt x="2928395" y="546580"/>
                  </a:lnTo>
                  <a:cubicBezTo>
                    <a:pt x="2932253" y="535005"/>
                    <a:pt x="2936618" y="523587"/>
                    <a:pt x="2939970" y="511856"/>
                  </a:cubicBezTo>
                  <a:cubicBezTo>
                    <a:pt x="2944340" y="496560"/>
                    <a:pt x="2944430" y="479785"/>
                    <a:pt x="2951544" y="465557"/>
                  </a:cubicBezTo>
                  <a:cubicBezTo>
                    <a:pt x="2985303" y="398039"/>
                    <a:pt x="2984822" y="404790"/>
                    <a:pt x="3032567" y="372960"/>
                  </a:cubicBezTo>
                  <a:cubicBezTo>
                    <a:pt x="3044142" y="376818"/>
                    <a:pt x="3060199" y="374606"/>
                    <a:pt x="3067291" y="384534"/>
                  </a:cubicBezTo>
                  <a:cubicBezTo>
                    <a:pt x="3081474" y="404391"/>
                    <a:pt x="3090441" y="453983"/>
                    <a:pt x="3090441" y="453983"/>
                  </a:cubicBezTo>
                  <a:cubicBezTo>
                    <a:pt x="3094299" y="477132"/>
                    <a:pt x="3097412" y="500418"/>
                    <a:pt x="3102015" y="523431"/>
                  </a:cubicBezTo>
                  <a:cubicBezTo>
                    <a:pt x="3105135" y="539030"/>
                    <a:pt x="3099949" y="561545"/>
                    <a:pt x="3113590" y="569729"/>
                  </a:cubicBezTo>
                  <a:cubicBezTo>
                    <a:pt x="3127231" y="577913"/>
                    <a:pt x="3144456" y="562013"/>
                    <a:pt x="3159889" y="558155"/>
                  </a:cubicBezTo>
                  <a:cubicBezTo>
                    <a:pt x="3218006" y="470979"/>
                    <a:pt x="3149767" y="581772"/>
                    <a:pt x="3194613" y="477132"/>
                  </a:cubicBezTo>
                  <a:cubicBezTo>
                    <a:pt x="3200093" y="464346"/>
                    <a:pt x="3211541" y="454850"/>
                    <a:pt x="3217762" y="442408"/>
                  </a:cubicBezTo>
                  <a:cubicBezTo>
                    <a:pt x="3223218" y="431495"/>
                    <a:pt x="3220710" y="416311"/>
                    <a:pt x="3229337" y="407684"/>
                  </a:cubicBezTo>
                  <a:cubicBezTo>
                    <a:pt x="3237964" y="399057"/>
                    <a:pt x="3252486" y="399967"/>
                    <a:pt x="3264061" y="396109"/>
                  </a:cubicBezTo>
                  <a:cubicBezTo>
                    <a:pt x="3325179" y="416482"/>
                    <a:pt x="3292018" y="397533"/>
                    <a:pt x="3345084" y="477132"/>
                  </a:cubicBezTo>
                  <a:lnTo>
                    <a:pt x="3368233" y="511856"/>
                  </a:lnTo>
                  <a:cubicBezTo>
                    <a:pt x="3375949" y="496423"/>
                    <a:pt x="3388545" y="482577"/>
                    <a:pt x="3391382" y="465557"/>
                  </a:cubicBezTo>
                  <a:cubicBezTo>
                    <a:pt x="3396870" y="432626"/>
                    <a:pt x="3387399" y="323054"/>
                    <a:pt x="3414532" y="268788"/>
                  </a:cubicBezTo>
                  <a:cubicBezTo>
                    <a:pt x="3420753" y="256346"/>
                    <a:pt x="3429965" y="245639"/>
                    <a:pt x="3437681" y="234064"/>
                  </a:cubicBezTo>
                  <a:cubicBezTo>
                    <a:pt x="3445398" y="272646"/>
                    <a:pt x="3448389" y="312483"/>
                    <a:pt x="3460831" y="349810"/>
                  </a:cubicBezTo>
                  <a:lnTo>
                    <a:pt x="3483980" y="419258"/>
                  </a:lnTo>
                  <a:cubicBezTo>
                    <a:pt x="3487838" y="430833"/>
                    <a:pt x="3492596" y="442146"/>
                    <a:pt x="3495555" y="453983"/>
                  </a:cubicBezTo>
                  <a:lnTo>
                    <a:pt x="3507129" y="500281"/>
                  </a:lnTo>
                  <a:cubicBezTo>
                    <a:pt x="3530278" y="496423"/>
                    <a:pt x="3554313" y="496128"/>
                    <a:pt x="3576577" y="488707"/>
                  </a:cubicBezTo>
                  <a:cubicBezTo>
                    <a:pt x="3620043" y="474218"/>
                    <a:pt x="3608138" y="465222"/>
                    <a:pt x="3622876" y="430833"/>
                  </a:cubicBezTo>
                  <a:cubicBezTo>
                    <a:pt x="3629673" y="414974"/>
                    <a:pt x="3639967" y="400690"/>
                    <a:pt x="3646025" y="384534"/>
                  </a:cubicBezTo>
                  <a:cubicBezTo>
                    <a:pt x="3678056" y="299118"/>
                    <a:pt x="3633838" y="373878"/>
                    <a:pt x="3680750" y="303512"/>
                  </a:cubicBezTo>
                  <a:cubicBezTo>
                    <a:pt x="3692325" y="311228"/>
                    <a:pt x="3710124" y="313820"/>
                    <a:pt x="3715474" y="326661"/>
                  </a:cubicBezTo>
                  <a:cubicBezTo>
                    <a:pt x="3730607" y="362981"/>
                    <a:pt x="3729080" y="404236"/>
                    <a:pt x="3738623" y="442408"/>
                  </a:cubicBezTo>
                  <a:cubicBezTo>
                    <a:pt x="3742481" y="457841"/>
                    <a:pt x="3745828" y="473411"/>
                    <a:pt x="3750198" y="488707"/>
                  </a:cubicBezTo>
                  <a:cubicBezTo>
                    <a:pt x="3757733" y="515080"/>
                    <a:pt x="3759844" y="531533"/>
                    <a:pt x="3784922" y="546580"/>
                  </a:cubicBezTo>
                  <a:cubicBezTo>
                    <a:pt x="3795384" y="552857"/>
                    <a:pt x="3808071" y="554297"/>
                    <a:pt x="3819646" y="558155"/>
                  </a:cubicBezTo>
                  <a:cubicBezTo>
                    <a:pt x="3836595" y="541205"/>
                    <a:pt x="3857183" y="523642"/>
                    <a:pt x="3865944" y="500281"/>
                  </a:cubicBezTo>
                  <a:cubicBezTo>
                    <a:pt x="3872852" y="481861"/>
                    <a:pt x="3869769" y="460490"/>
                    <a:pt x="3877519" y="442408"/>
                  </a:cubicBezTo>
                  <a:cubicBezTo>
                    <a:pt x="3881818" y="432378"/>
                    <a:pt x="3893851" y="427779"/>
                    <a:pt x="3900668" y="419258"/>
                  </a:cubicBezTo>
                  <a:cubicBezTo>
                    <a:pt x="3938743" y="371663"/>
                    <a:pt x="3903466" y="391318"/>
                    <a:pt x="3958542" y="372960"/>
                  </a:cubicBezTo>
                  <a:cubicBezTo>
                    <a:pt x="3973975" y="396109"/>
                    <a:pt x="3996043" y="416014"/>
                    <a:pt x="4004841" y="442408"/>
                  </a:cubicBezTo>
                  <a:lnTo>
                    <a:pt x="4027990" y="511856"/>
                  </a:lnTo>
                  <a:cubicBezTo>
                    <a:pt x="4033446" y="528225"/>
                    <a:pt x="4045081" y="541999"/>
                    <a:pt x="4051139" y="558155"/>
                  </a:cubicBezTo>
                  <a:cubicBezTo>
                    <a:pt x="4062266" y="587826"/>
                    <a:pt x="4060297" y="611192"/>
                    <a:pt x="4074289" y="639177"/>
                  </a:cubicBezTo>
                  <a:cubicBezTo>
                    <a:pt x="4080510" y="651620"/>
                    <a:pt x="4089722" y="662327"/>
                    <a:pt x="4097438" y="673902"/>
                  </a:cubicBezTo>
                  <a:cubicBezTo>
                    <a:pt x="4122749" y="597967"/>
                    <a:pt x="4119074" y="618563"/>
                    <a:pt x="4132162" y="546580"/>
                  </a:cubicBezTo>
                  <a:cubicBezTo>
                    <a:pt x="4136360" y="523490"/>
                    <a:pt x="4136316" y="499396"/>
                    <a:pt x="4143737" y="477132"/>
                  </a:cubicBezTo>
                  <a:cubicBezTo>
                    <a:pt x="4148136" y="463935"/>
                    <a:pt x="4154174" y="448058"/>
                    <a:pt x="4166886" y="442408"/>
                  </a:cubicBezTo>
                  <a:cubicBezTo>
                    <a:pt x="4191816" y="431328"/>
                    <a:pt x="4220901" y="434691"/>
                    <a:pt x="4247909" y="430833"/>
                  </a:cubicBezTo>
                  <a:cubicBezTo>
                    <a:pt x="4271058" y="423117"/>
                    <a:pt x="4309641" y="384535"/>
                    <a:pt x="4317357" y="407684"/>
                  </a:cubicBezTo>
                  <a:lnTo>
                    <a:pt x="4352081" y="511856"/>
                  </a:lnTo>
                  <a:cubicBezTo>
                    <a:pt x="4355939" y="523431"/>
                    <a:pt x="4352081" y="542722"/>
                    <a:pt x="4363656" y="546580"/>
                  </a:cubicBezTo>
                  <a:lnTo>
                    <a:pt x="4398380" y="558155"/>
                  </a:lnTo>
                  <a:cubicBezTo>
                    <a:pt x="4428497" y="467808"/>
                    <a:pt x="4379159" y="598562"/>
                    <a:pt x="4467828" y="465557"/>
                  </a:cubicBezTo>
                  <a:cubicBezTo>
                    <a:pt x="4497030" y="421753"/>
                    <a:pt x="4481140" y="440669"/>
                    <a:pt x="4514127" y="407684"/>
                  </a:cubicBezTo>
                  <a:cubicBezTo>
                    <a:pt x="4521843" y="419259"/>
                    <a:pt x="4531055" y="429966"/>
                    <a:pt x="4537276" y="442408"/>
                  </a:cubicBezTo>
                  <a:cubicBezTo>
                    <a:pt x="4542732" y="453321"/>
                    <a:pt x="4541229" y="467605"/>
                    <a:pt x="4548851" y="477132"/>
                  </a:cubicBezTo>
                  <a:cubicBezTo>
                    <a:pt x="4557541" y="487995"/>
                    <a:pt x="4572712" y="491591"/>
                    <a:pt x="4583575" y="500281"/>
                  </a:cubicBezTo>
                  <a:cubicBezTo>
                    <a:pt x="4630482" y="537807"/>
                    <a:pt x="4577901" y="516226"/>
                    <a:pt x="4653023" y="535005"/>
                  </a:cubicBezTo>
                  <a:cubicBezTo>
                    <a:pt x="4742587" y="522211"/>
                    <a:pt x="4709645" y="535632"/>
                    <a:pt x="4757195" y="5118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/>
          <p:cNvSpPr/>
          <p:nvPr/>
        </p:nvSpPr>
        <p:spPr>
          <a:xfrm>
            <a:off x="6174828" y="1920219"/>
            <a:ext cx="2257264" cy="1694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25287" y="5952804"/>
            <a:ext cx="447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Xenon gas much better energy resolution than liquid Xe, why?</a:t>
            </a: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5454869" y="3326379"/>
            <a:ext cx="1439917" cy="2565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79F29-70D2-58E9-C175-C5FEDAB0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50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4A8A41-776A-5549-8043-CECCD894011A}"/>
              </a:ext>
            </a:extLst>
          </p:cNvPr>
          <p:cNvGrpSpPr/>
          <p:nvPr/>
        </p:nvGrpSpPr>
        <p:grpSpPr>
          <a:xfrm>
            <a:off x="2463779" y="844136"/>
            <a:ext cx="6680221" cy="5169728"/>
            <a:chOff x="4720163" y="3429000"/>
            <a:chExt cx="4423838" cy="3429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1F713B-0B17-5D44-9041-EF9737FA6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58"/>
            <a:stretch/>
          </p:blipFill>
          <p:spPr>
            <a:xfrm>
              <a:off x="4720163" y="3429000"/>
              <a:ext cx="4423838" cy="34290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9440484-0CE1-6141-8F72-99C9EB0883C4}"/>
                </a:ext>
              </a:extLst>
            </p:cNvPr>
            <p:cNvSpPr/>
            <p:nvPr/>
          </p:nvSpPr>
          <p:spPr>
            <a:xfrm>
              <a:off x="5133771" y="5910287"/>
              <a:ext cx="903838" cy="368555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DA738B-F885-604E-8911-24C5C4A688F3}"/>
                </a:ext>
              </a:extLst>
            </p:cNvPr>
            <p:cNvSpPr txBox="1"/>
            <p:nvPr/>
          </p:nvSpPr>
          <p:spPr>
            <a:xfrm rot="18900000">
              <a:off x="6090259" y="4701724"/>
              <a:ext cx="17462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rgbClr val="FF0000"/>
                  </a:solidFill>
                </a:rPr>
                <a:t>Recombination</a:t>
              </a:r>
            </a:p>
            <a:p>
              <a:r>
                <a:rPr lang="en-US" sz="1400" b="1" i="1" dirty="0">
                  <a:solidFill>
                    <a:srgbClr val="FF0000"/>
                  </a:solidFill>
                </a:rPr>
                <a:t>Limited gas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A45F24-5832-3D47-AE12-F0108E584BEF}"/>
                </a:ext>
              </a:extLst>
            </p:cNvPr>
            <p:cNvSpPr txBox="1"/>
            <p:nvPr/>
          </p:nvSpPr>
          <p:spPr>
            <a:xfrm>
              <a:off x="6075834" y="5840030"/>
              <a:ext cx="17462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rgbClr val="008000"/>
                  </a:solidFill>
                </a:rPr>
                <a:t>Intrinsic (up to ~50 bar)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5FD61BB-D6DE-BB42-8D31-741AE6322267}"/>
                </a:ext>
              </a:extLst>
            </p:cNvPr>
            <p:cNvSpPr/>
            <p:nvPr/>
          </p:nvSpPr>
          <p:spPr>
            <a:xfrm>
              <a:off x="7858911" y="3894870"/>
              <a:ext cx="144790" cy="228153"/>
            </a:xfrm>
            <a:prstGeom prst="ellipse">
              <a:avLst/>
            </a:prstGeom>
            <a:noFill/>
            <a:ln w="57150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02A410-75C6-BB48-8CF2-5E6465830FB0}"/>
                </a:ext>
              </a:extLst>
            </p:cNvPr>
            <p:cNvSpPr txBox="1"/>
            <p:nvPr/>
          </p:nvSpPr>
          <p:spPr>
            <a:xfrm>
              <a:off x="7210483" y="3935536"/>
              <a:ext cx="1434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660066"/>
                  </a:solidFill>
                </a:rPr>
                <a:t>Liquid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3BD5C72-C748-D648-94E1-08839DB90813}"/>
              </a:ext>
            </a:extLst>
          </p:cNvPr>
          <p:cNvSpPr txBox="1"/>
          <p:nvPr/>
        </p:nvSpPr>
        <p:spPr>
          <a:xfrm>
            <a:off x="1" y="4033491"/>
            <a:ext cx="25147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Fluctuations in electron-ion recombination limit energy resolution for dense TPCs.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Every event is a random microscopic shape, so each loses different amounts of charge to recombination.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FE00D-F1C4-C64A-948E-2E100C37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604"/>
            <a:ext cx="9144000" cy="990600"/>
          </a:xfrm>
        </p:spPr>
        <p:txBody>
          <a:bodyPr>
            <a:noAutofit/>
          </a:bodyPr>
          <a:lstStyle/>
          <a:p>
            <a:r>
              <a:rPr lang="en-US" sz="3200" dirty="0"/>
              <a:t>Recombination-limited ionization energy resolution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B5000-4587-3196-8BBC-51C4F05D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51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DBD2F9-569C-1688-19A8-42EB13D9D2EA}"/>
              </a:ext>
            </a:extLst>
          </p:cNvPr>
          <p:cNvGrpSpPr/>
          <p:nvPr/>
        </p:nvGrpSpPr>
        <p:grpSpPr>
          <a:xfrm>
            <a:off x="226461" y="833441"/>
            <a:ext cx="2244702" cy="2914462"/>
            <a:chOff x="593273" y="1946184"/>
            <a:chExt cx="1711951" cy="2022985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8925F20-A50F-8072-D972-88631D2C4B64}"/>
                </a:ext>
              </a:extLst>
            </p:cNvPr>
            <p:cNvSpPr/>
            <p:nvPr/>
          </p:nvSpPr>
          <p:spPr>
            <a:xfrm>
              <a:off x="593273" y="2481911"/>
              <a:ext cx="1382672" cy="1487258"/>
            </a:xfrm>
            <a:custGeom>
              <a:avLst/>
              <a:gdLst>
                <a:gd name="connsiteX0" fmla="*/ 141281 w 845474"/>
                <a:gd name="connsiteY0" fmla="*/ 1177158 h 1177158"/>
                <a:gd name="connsiteX1" fmla="*/ 67709 w 845474"/>
                <a:gd name="connsiteY1" fmla="*/ 1124607 h 1177158"/>
                <a:gd name="connsiteX2" fmla="*/ 46688 w 845474"/>
                <a:gd name="connsiteY2" fmla="*/ 1082565 h 1177158"/>
                <a:gd name="connsiteX3" fmla="*/ 25667 w 845474"/>
                <a:gd name="connsiteY3" fmla="*/ 1051034 h 1177158"/>
                <a:gd name="connsiteX4" fmla="*/ 15157 w 845474"/>
                <a:gd name="connsiteY4" fmla="*/ 851338 h 1177158"/>
                <a:gd name="connsiteX5" fmla="*/ 36178 w 845474"/>
                <a:gd name="connsiteY5" fmla="*/ 819807 h 1177158"/>
                <a:gd name="connsiteX6" fmla="*/ 99240 w 845474"/>
                <a:gd name="connsiteY6" fmla="*/ 788276 h 1177158"/>
                <a:gd name="connsiteX7" fmla="*/ 141281 w 845474"/>
                <a:gd name="connsiteY7" fmla="*/ 777765 h 1177158"/>
                <a:gd name="connsiteX8" fmla="*/ 467102 w 845474"/>
                <a:gd name="connsiteY8" fmla="*/ 777765 h 1177158"/>
                <a:gd name="connsiteX9" fmla="*/ 498633 w 845474"/>
                <a:gd name="connsiteY9" fmla="*/ 756745 h 1177158"/>
                <a:gd name="connsiteX10" fmla="*/ 509143 w 845474"/>
                <a:gd name="connsiteY10" fmla="*/ 557048 h 1177158"/>
                <a:gd name="connsiteX11" fmla="*/ 488122 w 845474"/>
                <a:gd name="connsiteY11" fmla="*/ 525517 h 1177158"/>
                <a:gd name="connsiteX12" fmla="*/ 393529 w 845474"/>
                <a:gd name="connsiteY12" fmla="*/ 441434 h 1177158"/>
                <a:gd name="connsiteX13" fmla="*/ 319957 w 845474"/>
                <a:gd name="connsiteY13" fmla="*/ 388882 h 1177158"/>
                <a:gd name="connsiteX14" fmla="*/ 214854 w 845474"/>
                <a:gd name="connsiteY14" fmla="*/ 367862 h 1177158"/>
                <a:gd name="connsiteX15" fmla="*/ 99240 w 845474"/>
                <a:gd name="connsiteY15" fmla="*/ 357351 h 1177158"/>
                <a:gd name="connsiteX16" fmla="*/ 78219 w 845474"/>
                <a:gd name="connsiteY16" fmla="*/ 325820 h 1177158"/>
                <a:gd name="connsiteX17" fmla="*/ 109750 w 845474"/>
                <a:gd name="connsiteY17" fmla="*/ 241738 h 1177158"/>
                <a:gd name="connsiteX18" fmla="*/ 162302 w 845474"/>
                <a:gd name="connsiteY18" fmla="*/ 220717 h 1177158"/>
                <a:gd name="connsiteX19" fmla="*/ 330467 w 845474"/>
                <a:gd name="connsiteY19" fmla="*/ 231227 h 1177158"/>
                <a:gd name="connsiteX20" fmla="*/ 361998 w 845474"/>
                <a:gd name="connsiteY20" fmla="*/ 262758 h 1177158"/>
                <a:gd name="connsiteX21" fmla="*/ 383019 w 845474"/>
                <a:gd name="connsiteY21" fmla="*/ 336331 h 1177158"/>
                <a:gd name="connsiteX22" fmla="*/ 372509 w 845474"/>
                <a:gd name="connsiteY22" fmla="*/ 451945 h 1177158"/>
                <a:gd name="connsiteX23" fmla="*/ 319957 w 845474"/>
                <a:gd name="connsiteY23" fmla="*/ 546538 h 1177158"/>
                <a:gd name="connsiteX24" fmla="*/ 225364 w 845474"/>
                <a:gd name="connsiteY24" fmla="*/ 620110 h 1177158"/>
                <a:gd name="connsiteX25" fmla="*/ 193833 w 845474"/>
                <a:gd name="connsiteY25" fmla="*/ 641131 h 1177158"/>
                <a:gd name="connsiteX26" fmla="*/ 204343 w 845474"/>
                <a:gd name="connsiteY26" fmla="*/ 609600 h 1177158"/>
                <a:gd name="connsiteX27" fmla="*/ 235874 w 845474"/>
                <a:gd name="connsiteY27" fmla="*/ 588579 h 1177158"/>
                <a:gd name="connsiteX28" fmla="*/ 340978 w 845474"/>
                <a:gd name="connsiteY28" fmla="*/ 567558 h 1177158"/>
                <a:gd name="connsiteX29" fmla="*/ 488122 w 845474"/>
                <a:gd name="connsiteY29" fmla="*/ 546538 h 1177158"/>
                <a:gd name="connsiteX30" fmla="*/ 572205 w 845474"/>
                <a:gd name="connsiteY30" fmla="*/ 536027 h 1177158"/>
                <a:gd name="connsiteX31" fmla="*/ 698329 w 845474"/>
                <a:gd name="connsiteY31" fmla="*/ 515007 h 1177158"/>
                <a:gd name="connsiteX32" fmla="*/ 771902 w 845474"/>
                <a:gd name="connsiteY32" fmla="*/ 483476 h 1177158"/>
                <a:gd name="connsiteX33" fmla="*/ 803433 w 845474"/>
                <a:gd name="connsiteY33" fmla="*/ 451945 h 1177158"/>
                <a:gd name="connsiteX34" fmla="*/ 845474 w 845474"/>
                <a:gd name="connsiteY34" fmla="*/ 388882 h 1177158"/>
                <a:gd name="connsiteX35" fmla="*/ 813943 w 845474"/>
                <a:gd name="connsiteY35" fmla="*/ 241738 h 1177158"/>
                <a:gd name="connsiteX36" fmla="*/ 803433 w 845474"/>
                <a:gd name="connsiteY36" fmla="*/ 210207 h 1177158"/>
                <a:gd name="connsiteX37" fmla="*/ 771902 w 845474"/>
                <a:gd name="connsiteY37" fmla="*/ 168165 h 1177158"/>
                <a:gd name="connsiteX38" fmla="*/ 761391 w 845474"/>
                <a:gd name="connsiteY38" fmla="*/ 136634 h 1177158"/>
                <a:gd name="connsiteX39" fmla="*/ 698329 w 845474"/>
                <a:gd name="connsiteY39" fmla="*/ 63062 h 1177158"/>
                <a:gd name="connsiteX40" fmla="*/ 677309 w 845474"/>
                <a:gd name="connsiteY40" fmla="*/ 31531 h 1177158"/>
                <a:gd name="connsiteX41" fmla="*/ 614247 w 845474"/>
                <a:gd name="connsiteY41" fmla="*/ 0 h 1177158"/>
                <a:gd name="connsiteX42" fmla="*/ 488122 w 845474"/>
                <a:gd name="connsiteY42" fmla="*/ 31531 h 1177158"/>
                <a:gd name="connsiteX43" fmla="*/ 456591 w 845474"/>
                <a:gd name="connsiteY43" fmla="*/ 42041 h 1177158"/>
                <a:gd name="connsiteX44" fmla="*/ 425060 w 845474"/>
                <a:gd name="connsiteY44" fmla="*/ 52551 h 1177158"/>
                <a:gd name="connsiteX45" fmla="*/ 414550 w 845474"/>
                <a:gd name="connsiteY45" fmla="*/ 21020 h 117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45474" h="1177158">
                  <a:moveTo>
                    <a:pt x="141281" y="1177158"/>
                  </a:moveTo>
                  <a:cubicBezTo>
                    <a:pt x="116757" y="1159641"/>
                    <a:pt x="89019" y="1145917"/>
                    <a:pt x="67709" y="1124607"/>
                  </a:cubicBezTo>
                  <a:cubicBezTo>
                    <a:pt x="56630" y="1113528"/>
                    <a:pt x="54462" y="1096169"/>
                    <a:pt x="46688" y="1082565"/>
                  </a:cubicBezTo>
                  <a:cubicBezTo>
                    <a:pt x="40421" y="1071597"/>
                    <a:pt x="32674" y="1061544"/>
                    <a:pt x="25667" y="1051034"/>
                  </a:cubicBezTo>
                  <a:cubicBezTo>
                    <a:pt x="-4349" y="960984"/>
                    <a:pt x="-8285" y="976364"/>
                    <a:pt x="15157" y="851338"/>
                  </a:cubicBezTo>
                  <a:cubicBezTo>
                    <a:pt x="17485" y="838922"/>
                    <a:pt x="27246" y="828739"/>
                    <a:pt x="36178" y="819807"/>
                  </a:cubicBezTo>
                  <a:cubicBezTo>
                    <a:pt x="54605" y="801380"/>
                    <a:pt x="75303" y="795115"/>
                    <a:pt x="99240" y="788276"/>
                  </a:cubicBezTo>
                  <a:cubicBezTo>
                    <a:pt x="113129" y="784308"/>
                    <a:pt x="127267" y="781269"/>
                    <a:pt x="141281" y="777765"/>
                  </a:cubicBezTo>
                  <a:cubicBezTo>
                    <a:pt x="208401" y="780816"/>
                    <a:pt x="376335" y="800457"/>
                    <a:pt x="467102" y="777765"/>
                  </a:cubicBezTo>
                  <a:cubicBezTo>
                    <a:pt x="479357" y="774701"/>
                    <a:pt x="488123" y="763752"/>
                    <a:pt x="498633" y="756745"/>
                  </a:cubicBezTo>
                  <a:cubicBezTo>
                    <a:pt x="528650" y="666694"/>
                    <a:pt x="532587" y="682076"/>
                    <a:pt x="509143" y="557048"/>
                  </a:cubicBezTo>
                  <a:cubicBezTo>
                    <a:pt x="506815" y="544632"/>
                    <a:pt x="495464" y="535796"/>
                    <a:pt x="488122" y="525517"/>
                  </a:cubicBezTo>
                  <a:cubicBezTo>
                    <a:pt x="439320" y="457195"/>
                    <a:pt x="474213" y="501948"/>
                    <a:pt x="393529" y="441434"/>
                  </a:cubicBezTo>
                  <a:cubicBezTo>
                    <a:pt x="384009" y="434294"/>
                    <a:pt x="335324" y="396566"/>
                    <a:pt x="319957" y="388882"/>
                  </a:cubicBezTo>
                  <a:cubicBezTo>
                    <a:pt x="291597" y="374702"/>
                    <a:pt x="239751" y="370628"/>
                    <a:pt x="214854" y="367862"/>
                  </a:cubicBezTo>
                  <a:cubicBezTo>
                    <a:pt x="176394" y="363589"/>
                    <a:pt x="137778" y="360855"/>
                    <a:pt x="99240" y="357351"/>
                  </a:cubicBezTo>
                  <a:cubicBezTo>
                    <a:pt x="92233" y="346841"/>
                    <a:pt x="79786" y="338354"/>
                    <a:pt x="78219" y="325820"/>
                  </a:cubicBezTo>
                  <a:cubicBezTo>
                    <a:pt x="75775" y="306272"/>
                    <a:pt x="89731" y="256037"/>
                    <a:pt x="109750" y="241738"/>
                  </a:cubicBezTo>
                  <a:cubicBezTo>
                    <a:pt x="125103" y="230772"/>
                    <a:pt x="144785" y="227724"/>
                    <a:pt x="162302" y="220717"/>
                  </a:cubicBezTo>
                  <a:cubicBezTo>
                    <a:pt x="218357" y="224220"/>
                    <a:pt x="275507" y="219657"/>
                    <a:pt x="330467" y="231227"/>
                  </a:cubicBezTo>
                  <a:cubicBezTo>
                    <a:pt x="345012" y="234289"/>
                    <a:pt x="353753" y="250391"/>
                    <a:pt x="361998" y="262758"/>
                  </a:cubicBezTo>
                  <a:cubicBezTo>
                    <a:pt x="368031" y="271808"/>
                    <a:pt x="381616" y="330720"/>
                    <a:pt x="383019" y="336331"/>
                  </a:cubicBezTo>
                  <a:cubicBezTo>
                    <a:pt x="379516" y="374869"/>
                    <a:pt x="377982" y="413637"/>
                    <a:pt x="372509" y="451945"/>
                  </a:cubicBezTo>
                  <a:cubicBezTo>
                    <a:pt x="368104" y="482782"/>
                    <a:pt x="336002" y="530493"/>
                    <a:pt x="319957" y="546538"/>
                  </a:cubicBezTo>
                  <a:cubicBezTo>
                    <a:pt x="270561" y="595934"/>
                    <a:pt x="300795" y="569823"/>
                    <a:pt x="225364" y="620110"/>
                  </a:cubicBezTo>
                  <a:lnTo>
                    <a:pt x="193833" y="641131"/>
                  </a:lnTo>
                  <a:cubicBezTo>
                    <a:pt x="197336" y="630621"/>
                    <a:pt x="197422" y="618251"/>
                    <a:pt x="204343" y="609600"/>
                  </a:cubicBezTo>
                  <a:cubicBezTo>
                    <a:pt x="212234" y="599736"/>
                    <a:pt x="223801" y="592294"/>
                    <a:pt x="235874" y="588579"/>
                  </a:cubicBezTo>
                  <a:cubicBezTo>
                    <a:pt x="270023" y="578072"/>
                    <a:pt x="306316" y="576223"/>
                    <a:pt x="340978" y="567558"/>
                  </a:cubicBezTo>
                  <a:cubicBezTo>
                    <a:pt x="421100" y="547528"/>
                    <a:pt x="359083" y="560876"/>
                    <a:pt x="488122" y="546538"/>
                  </a:cubicBezTo>
                  <a:cubicBezTo>
                    <a:pt x="516195" y="543419"/>
                    <a:pt x="544272" y="540217"/>
                    <a:pt x="572205" y="536027"/>
                  </a:cubicBezTo>
                  <a:cubicBezTo>
                    <a:pt x="614355" y="529705"/>
                    <a:pt x="698329" y="515007"/>
                    <a:pt x="698329" y="515007"/>
                  </a:cubicBezTo>
                  <a:cubicBezTo>
                    <a:pt x="724058" y="506430"/>
                    <a:pt x="749177" y="499708"/>
                    <a:pt x="771902" y="483476"/>
                  </a:cubicBezTo>
                  <a:cubicBezTo>
                    <a:pt x="783997" y="474837"/>
                    <a:pt x="794308" y="463678"/>
                    <a:pt x="803433" y="451945"/>
                  </a:cubicBezTo>
                  <a:cubicBezTo>
                    <a:pt x="818943" y="432003"/>
                    <a:pt x="845474" y="388882"/>
                    <a:pt x="845474" y="388882"/>
                  </a:cubicBezTo>
                  <a:cubicBezTo>
                    <a:pt x="837423" y="348625"/>
                    <a:pt x="826731" y="286496"/>
                    <a:pt x="813943" y="241738"/>
                  </a:cubicBezTo>
                  <a:cubicBezTo>
                    <a:pt x="810899" y="231085"/>
                    <a:pt x="808930" y="219826"/>
                    <a:pt x="803433" y="210207"/>
                  </a:cubicBezTo>
                  <a:cubicBezTo>
                    <a:pt x="794742" y="194998"/>
                    <a:pt x="782412" y="182179"/>
                    <a:pt x="771902" y="168165"/>
                  </a:cubicBezTo>
                  <a:cubicBezTo>
                    <a:pt x="768398" y="157655"/>
                    <a:pt x="766888" y="146253"/>
                    <a:pt x="761391" y="136634"/>
                  </a:cubicBezTo>
                  <a:cubicBezTo>
                    <a:pt x="732762" y="86535"/>
                    <a:pt x="732216" y="103727"/>
                    <a:pt x="698329" y="63062"/>
                  </a:cubicBezTo>
                  <a:cubicBezTo>
                    <a:pt x="690242" y="53358"/>
                    <a:pt x="686241" y="40463"/>
                    <a:pt x="677309" y="31531"/>
                  </a:cubicBezTo>
                  <a:cubicBezTo>
                    <a:pt x="656934" y="11156"/>
                    <a:pt x="639893" y="8548"/>
                    <a:pt x="614247" y="0"/>
                  </a:cubicBezTo>
                  <a:cubicBezTo>
                    <a:pt x="529327" y="14153"/>
                    <a:pt x="571404" y="3771"/>
                    <a:pt x="488122" y="31531"/>
                  </a:cubicBezTo>
                  <a:lnTo>
                    <a:pt x="456591" y="42041"/>
                  </a:lnTo>
                  <a:lnTo>
                    <a:pt x="425060" y="52551"/>
                  </a:lnTo>
                  <a:lnTo>
                    <a:pt x="414550" y="21020"/>
                  </a:ln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25CB51-AB18-B9FB-B59C-427B7AF8FB1E}"/>
                </a:ext>
              </a:extLst>
            </p:cNvPr>
            <p:cNvSpPr txBox="1"/>
            <p:nvPr/>
          </p:nvSpPr>
          <p:spPr>
            <a:xfrm>
              <a:off x="1189576" y="1946184"/>
              <a:ext cx="318017" cy="350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e</a:t>
              </a:r>
              <a:r>
                <a:rPr lang="en-US" sz="2800" baseline="30000" dirty="0">
                  <a:solidFill>
                    <a:srgbClr val="FF0000"/>
                  </a:solidFill>
                </a:rPr>
                <a:t>-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B5C776-ECD6-C6BE-853D-608A196A5080}"/>
                </a:ext>
              </a:extLst>
            </p:cNvPr>
            <p:cNvSpPr txBox="1"/>
            <p:nvPr/>
          </p:nvSpPr>
          <p:spPr>
            <a:xfrm>
              <a:off x="1375685" y="2733920"/>
              <a:ext cx="318017" cy="350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e</a:t>
              </a:r>
              <a:r>
                <a:rPr lang="en-US" sz="2800" baseline="30000" dirty="0">
                  <a:solidFill>
                    <a:srgbClr val="FF0000"/>
                  </a:solidFill>
                </a:rPr>
                <a:t>-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EEE0A5-7EC2-FAD4-3485-C90003F9BACF}"/>
                </a:ext>
              </a:extLst>
            </p:cNvPr>
            <p:cNvSpPr txBox="1"/>
            <p:nvPr/>
          </p:nvSpPr>
          <p:spPr>
            <a:xfrm>
              <a:off x="1987207" y="2856208"/>
              <a:ext cx="318017" cy="350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e</a:t>
              </a:r>
              <a:r>
                <a:rPr lang="en-US" sz="2800" baseline="30000" dirty="0">
                  <a:solidFill>
                    <a:srgbClr val="FF0000"/>
                  </a:solidFill>
                </a:rPr>
                <a:t>-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24A90E4-909E-205F-EA1B-18A911CFC5E8}"/>
                </a:ext>
              </a:extLst>
            </p:cNvPr>
            <p:cNvSpPr/>
            <p:nvPr/>
          </p:nvSpPr>
          <p:spPr>
            <a:xfrm>
              <a:off x="1438940" y="2218660"/>
              <a:ext cx="184751" cy="205563"/>
            </a:xfrm>
            <a:custGeom>
              <a:avLst/>
              <a:gdLst>
                <a:gd name="connsiteX0" fmla="*/ 0 w 184751"/>
                <a:gd name="connsiteY0" fmla="*/ 0 h 205563"/>
                <a:gd name="connsiteX1" fmla="*/ 155944 w 184751"/>
                <a:gd name="connsiteY1" fmla="*/ 70884 h 205563"/>
                <a:gd name="connsiteX2" fmla="*/ 184297 w 184751"/>
                <a:gd name="connsiteY2" fmla="*/ 205563 h 2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751" h="205563">
                  <a:moveTo>
                    <a:pt x="0" y="0"/>
                  </a:moveTo>
                  <a:cubicBezTo>
                    <a:pt x="62614" y="18312"/>
                    <a:pt x="125228" y="36624"/>
                    <a:pt x="155944" y="70884"/>
                  </a:cubicBezTo>
                  <a:cubicBezTo>
                    <a:pt x="186660" y="105144"/>
                    <a:pt x="185478" y="155353"/>
                    <a:pt x="184297" y="205563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6A8CA65-C173-8B2F-EDC6-D8D85DB229A7}"/>
                </a:ext>
              </a:extLst>
            </p:cNvPr>
            <p:cNvSpPr/>
            <p:nvPr/>
          </p:nvSpPr>
          <p:spPr>
            <a:xfrm flipV="1">
              <a:off x="1623691" y="2676232"/>
              <a:ext cx="184751" cy="165799"/>
            </a:xfrm>
            <a:custGeom>
              <a:avLst/>
              <a:gdLst>
                <a:gd name="connsiteX0" fmla="*/ 0 w 184751"/>
                <a:gd name="connsiteY0" fmla="*/ 0 h 205563"/>
                <a:gd name="connsiteX1" fmla="*/ 155944 w 184751"/>
                <a:gd name="connsiteY1" fmla="*/ 70884 h 205563"/>
                <a:gd name="connsiteX2" fmla="*/ 184297 w 184751"/>
                <a:gd name="connsiteY2" fmla="*/ 205563 h 2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751" h="205563">
                  <a:moveTo>
                    <a:pt x="0" y="0"/>
                  </a:moveTo>
                  <a:cubicBezTo>
                    <a:pt x="62614" y="18312"/>
                    <a:pt x="125228" y="36624"/>
                    <a:pt x="155944" y="70884"/>
                  </a:cubicBezTo>
                  <a:cubicBezTo>
                    <a:pt x="186660" y="105144"/>
                    <a:pt x="185478" y="155353"/>
                    <a:pt x="184297" y="205563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6EC4F30-A33C-1656-E748-A30510475AFA}"/>
                </a:ext>
              </a:extLst>
            </p:cNvPr>
            <p:cNvSpPr/>
            <p:nvPr/>
          </p:nvSpPr>
          <p:spPr>
            <a:xfrm rot="6739380">
              <a:off x="1798468" y="3045191"/>
              <a:ext cx="214501" cy="264255"/>
            </a:xfrm>
            <a:custGeom>
              <a:avLst/>
              <a:gdLst>
                <a:gd name="connsiteX0" fmla="*/ 0 w 184751"/>
                <a:gd name="connsiteY0" fmla="*/ 0 h 205563"/>
                <a:gd name="connsiteX1" fmla="*/ 155944 w 184751"/>
                <a:gd name="connsiteY1" fmla="*/ 70884 h 205563"/>
                <a:gd name="connsiteX2" fmla="*/ 184297 w 184751"/>
                <a:gd name="connsiteY2" fmla="*/ 205563 h 2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751" h="205563">
                  <a:moveTo>
                    <a:pt x="0" y="0"/>
                  </a:moveTo>
                  <a:cubicBezTo>
                    <a:pt x="62614" y="18312"/>
                    <a:pt x="125228" y="36624"/>
                    <a:pt x="155944" y="70884"/>
                  </a:cubicBezTo>
                  <a:cubicBezTo>
                    <a:pt x="186660" y="105144"/>
                    <a:pt x="185478" y="155353"/>
                    <a:pt x="184297" y="205563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2ACD93-EEC3-C27D-49B7-810F3626F16D}"/>
                </a:ext>
              </a:extLst>
            </p:cNvPr>
            <p:cNvSpPr txBox="1"/>
            <p:nvPr/>
          </p:nvSpPr>
          <p:spPr>
            <a:xfrm>
              <a:off x="1684980" y="2339417"/>
              <a:ext cx="226756" cy="24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+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C3AAEE-E8F0-29DC-F4BE-18DE5FE54DC9}"/>
                </a:ext>
              </a:extLst>
            </p:cNvPr>
            <p:cNvSpPr txBox="1"/>
            <p:nvPr/>
          </p:nvSpPr>
          <p:spPr>
            <a:xfrm>
              <a:off x="1837380" y="2513081"/>
              <a:ext cx="226756" cy="24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+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20A31A-422A-3CFB-955A-549285A150E3}"/>
                </a:ext>
              </a:extLst>
            </p:cNvPr>
            <p:cNvSpPr txBox="1"/>
            <p:nvPr/>
          </p:nvSpPr>
          <p:spPr>
            <a:xfrm>
              <a:off x="1434703" y="3136490"/>
              <a:ext cx="226756" cy="24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+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0C50D3-67B3-F916-BE8B-DD168A728EF0}"/>
                </a:ext>
              </a:extLst>
            </p:cNvPr>
            <p:cNvSpPr txBox="1"/>
            <p:nvPr/>
          </p:nvSpPr>
          <p:spPr>
            <a:xfrm>
              <a:off x="1882853" y="2657976"/>
              <a:ext cx="226756" cy="24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+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E1C2EE-7527-9CD3-354C-29061BCCE934}"/>
                </a:ext>
              </a:extLst>
            </p:cNvPr>
            <p:cNvSpPr txBox="1"/>
            <p:nvPr/>
          </p:nvSpPr>
          <p:spPr>
            <a:xfrm>
              <a:off x="984483" y="2489521"/>
              <a:ext cx="226756" cy="24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+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5D2096-8314-62BC-AD38-79FB498EA6AF}"/>
                </a:ext>
              </a:extLst>
            </p:cNvPr>
            <p:cNvSpPr txBox="1"/>
            <p:nvPr/>
          </p:nvSpPr>
          <p:spPr>
            <a:xfrm>
              <a:off x="1128544" y="2803705"/>
              <a:ext cx="226756" cy="24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+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16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B2502D-296E-D74D-B36E-422619FB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686" y="99924"/>
            <a:ext cx="6063827" cy="665815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9B11D2-327F-B243-9B9E-71960A0E2C26}"/>
              </a:ext>
            </a:extLst>
          </p:cNvPr>
          <p:cNvSpPr txBox="1"/>
          <p:nvPr/>
        </p:nvSpPr>
        <p:spPr>
          <a:xfrm>
            <a:off x="379141" y="847492"/>
            <a:ext cx="188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Where are the backgrounds from?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1BB738-9E76-E245-B420-CAB57A1E16AF}"/>
              </a:ext>
            </a:extLst>
          </p:cNvPr>
          <p:cNvSpPr/>
          <p:nvPr/>
        </p:nvSpPr>
        <p:spPr>
          <a:xfrm>
            <a:off x="3038706" y="3271711"/>
            <a:ext cx="5809786" cy="64967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7C2C4-758F-8240-B770-D97D8BEDBB35}"/>
              </a:ext>
            </a:extLst>
          </p:cNvPr>
          <p:cNvSpPr/>
          <p:nvPr/>
        </p:nvSpPr>
        <p:spPr>
          <a:xfrm>
            <a:off x="3038706" y="4855313"/>
            <a:ext cx="5809786" cy="1121741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4B75F-0BC4-9842-A8E9-769BD90162E8}"/>
              </a:ext>
            </a:extLst>
          </p:cNvPr>
          <p:cNvSpPr/>
          <p:nvPr/>
        </p:nvSpPr>
        <p:spPr>
          <a:xfrm>
            <a:off x="3038706" y="4214335"/>
            <a:ext cx="5809786" cy="35766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2CAF4F-9D23-3148-A876-71883C8E119E}"/>
              </a:ext>
            </a:extLst>
          </p:cNvPr>
          <p:cNvSpPr txBox="1"/>
          <p:nvPr/>
        </p:nvSpPr>
        <p:spPr>
          <a:xfrm>
            <a:off x="406326" y="342899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Radiogenics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8FAB6-AA22-8143-8540-F05943B0478F}"/>
              </a:ext>
            </a:extLst>
          </p:cNvPr>
          <p:cNvSpPr txBox="1"/>
          <p:nvPr/>
        </p:nvSpPr>
        <p:spPr>
          <a:xfrm>
            <a:off x="406326" y="420266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Solar neutrinos(!)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5491A-4679-8C45-A008-35FCB5A28CE8}"/>
              </a:ext>
            </a:extLst>
          </p:cNvPr>
          <p:cNvSpPr txBox="1"/>
          <p:nvPr/>
        </p:nvSpPr>
        <p:spPr>
          <a:xfrm>
            <a:off x="437254" y="508717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Cosmogenics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54DAC-751C-41CB-F524-ED67A3D59FD1}"/>
              </a:ext>
            </a:extLst>
          </p:cNvPr>
          <p:cNvSpPr txBox="1"/>
          <p:nvPr/>
        </p:nvSpPr>
        <p:spPr>
          <a:xfrm>
            <a:off x="122663" y="6088566"/>
            <a:ext cx="2430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These will limit all future experiments.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834B30C-0D8F-D6FA-B7D2-D15BD148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1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2435" y="696669"/>
            <a:ext cx="571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“100kg-class” experiments: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3C93E584-33F5-D348-845A-8E192BF48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5819"/>
            <a:ext cx="9144000" cy="5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1BA68-97AB-9C5D-2A34-6F39F112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455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F9F03-0CCF-0C41-9726-F8760344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47" y="-49021"/>
            <a:ext cx="2553629" cy="990600"/>
          </a:xfrm>
        </p:spPr>
        <p:txBody>
          <a:bodyPr/>
          <a:lstStyle/>
          <a:p>
            <a:r>
              <a:rPr lang="en-US" dirty="0" err="1"/>
              <a:t>nEXO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EE273-01FF-E646-B607-9A7D1EDFF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44" y="726455"/>
            <a:ext cx="3702205" cy="4876800"/>
          </a:xfrm>
        </p:spPr>
        <p:txBody>
          <a:bodyPr>
            <a:normAutofit/>
          </a:bodyPr>
          <a:lstStyle/>
          <a:p>
            <a:r>
              <a:rPr lang="en-US" sz="1800" dirty="0"/>
              <a:t>Proposed ton-scale liquid xenon detector.</a:t>
            </a:r>
          </a:p>
          <a:p>
            <a:r>
              <a:rPr lang="en-US" sz="1800" dirty="0"/>
              <a:t>Self-shielding of xenon from outer regions protects inner clean volume from backgrounds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AEDA8-A6A7-E14B-A127-F47BA2E2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331B-6B5D-C44E-A3BC-A26C6F1395F8}" type="slidenum">
              <a:rPr lang="en-US" smtClean="0"/>
              <a:t>54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DEF99-69B0-004E-BF6C-C19103DB557F}"/>
              </a:ext>
            </a:extLst>
          </p:cNvPr>
          <p:cNvSpPr txBox="1">
            <a:spLocks/>
          </p:cNvSpPr>
          <p:nvPr/>
        </p:nvSpPr>
        <p:spPr>
          <a:xfrm>
            <a:off x="4765612" y="-63613"/>
            <a:ext cx="255362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CUPID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773865-4151-C34D-BFB4-63A2FE7AEDEA}"/>
              </a:ext>
            </a:extLst>
          </p:cNvPr>
          <p:cNvSpPr txBox="1">
            <a:spLocks/>
          </p:cNvSpPr>
          <p:nvPr/>
        </p:nvSpPr>
        <p:spPr>
          <a:xfrm>
            <a:off x="4869333" y="726455"/>
            <a:ext cx="4059044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Cryogenic bolometers coupled to light sensors </a:t>
            </a:r>
          </a:p>
          <a:p>
            <a:r>
              <a:rPr lang="en-US" sz="1800" dirty="0"/>
              <a:t>Precise calorimetry and optical handle on surface backgrounds advances on the CUORE approach.</a:t>
            </a:r>
          </a:p>
        </p:txBody>
      </p:sp>
      <p:pic>
        <p:nvPicPr>
          <p:cNvPr id="23554" name="Picture 2" descr="nEXO | Moore Lab">
            <a:extLst>
              <a:ext uri="{FF2B5EF4-FFF2-40B4-BE49-F238E27FC236}">
                <a16:creationId xmlns:a16="http://schemas.microsoft.com/office/drawing/2014/main" id="{FE1B0D7E-049F-0646-B0B2-AEF0E270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3" y="2547358"/>
            <a:ext cx="2958823" cy="333607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he nEXO Double Beta Decay Experiment">
            <a:extLst>
              <a:ext uri="{FF2B5EF4-FFF2-40B4-BE49-F238E27FC236}">
                <a16:creationId xmlns:a16="http://schemas.microsoft.com/office/drawing/2014/main" id="{393837FD-8D3C-CF45-AD4A-848FFBE8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2" y="4338057"/>
            <a:ext cx="1910803" cy="238612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70593-F9D5-E642-B966-C5AA08C988C3}"/>
              </a:ext>
            </a:extLst>
          </p:cNvPr>
          <p:cNvCxnSpPr/>
          <p:nvPr/>
        </p:nvCxnSpPr>
        <p:spPr>
          <a:xfrm>
            <a:off x="4640319" y="0"/>
            <a:ext cx="0" cy="6858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upid detector">
            <a:extLst>
              <a:ext uri="{FF2B5EF4-FFF2-40B4-BE49-F238E27FC236}">
                <a16:creationId xmlns:a16="http://schemas.microsoft.com/office/drawing/2014/main" id="{C51F9707-8622-9A97-2BAE-702866A0D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26" y="3902267"/>
            <a:ext cx="2758455" cy="266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reenshot 2">
            <a:extLst>
              <a:ext uri="{FF2B5EF4-FFF2-40B4-BE49-F238E27FC236}">
                <a16:creationId xmlns:a16="http://schemas.microsoft.com/office/drawing/2014/main" id="{46E92426-1CCC-FC43-7554-F1F94901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08" y="2547358"/>
            <a:ext cx="1950215" cy="171203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852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2435" y="696669"/>
            <a:ext cx="571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“100kg-class” experiments: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3C93E584-33F5-D348-845A-8E192BF48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5819"/>
            <a:ext cx="9144000" cy="5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1BA68-97AB-9C5D-2A34-6F39F112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55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3EDEA6-4A65-4386-2B1E-562035299820}"/>
              </a:ext>
            </a:extLst>
          </p:cNvPr>
          <p:cNvSpPr/>
          <p:nvPr/>
        </p:nvSpPr>
        <p:spPr>
          <a:xfrm>
            <a:off x="6915806" y="3720662"/>
            <a:ext cx="483476" cy="5044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7A152-ECBC-B8E9-8AD0-18BFFF39C119}"/>
              </a:ext>
            </a:extLst>
          </p:cNvPr>
          <p:cNvSpPr txBox="1"/>
          <p:nvPr/>
        </p:nvSpPr>
        <p:spPr>
          <a:xfrm>
            <a:off x="1915730" y="6431111"/>
            <a:ext cx="591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 work on this one, so I’m going to tell you about it.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10D19-4F1F-78FC-BCC5-0A212FFDE934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5265683" y="4151277"/>
            <a:ext cx="1720926" cy="2304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7821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565"/>
            <a:ext cx="8229600" cy="990600"/>
          </a:xfrm>
        </p:spPr>
        <p:txBody>
          <a:bodyPr/>
          <a:lstStyle/>
          <a:p>
            <a:r>
              <a:rPr lang="en-US" dirty="0"/>
              <a:t>The NEXT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056" y="1260536"/>
            <a:ext cx="8686800" cy="4876800"/>
          </a:xfrm>
        </p:spPr>
        <p:txBody>
          <a:bodyPr>
            <a:normAutofit/>
          </a:bodyPr>
          <a:lstStyle/>
          <a:p>
            <a:r>
              <a:rPr lang="en-US" b="1" dirty="0"/>
              <a:t>Sequence of </a:t>
            </a:r>
            <a:r>
              <a:rPr lang="en-US" b="1" dirty="0" err="1"/>
              <a:t>HPGXe</a:t>
            </a:r>
            <a:r>
              <a:rPr lang="en-US" b="1" dirty="0"/>
              <a:t> TPCs, focused on achieving big, very low background xenon 0νββ detector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3147" y="2312171"/>
            <a:ext cx="85906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92934"/>
                </a:solidFill>
                <a:sym typeface="Wingdings"/>
              </a:rPr>
              <a:t> </a:t>
            </a:r>
            <a:r>
              <a:rPr lang="en-US" sz="2400" dirty="0">
                <a:solidFill>
                  <a:srgbClr val="292934"/>
                </a:solidFill>
              </a:rPr>
              <a:t>NEXT-DBDM		</a:t>
            </a:r>
          </a:p>
          <a:p>
            <a:endParaRPr lang="en-US" sz="2400" dirty="0"/>
          </a:p>
          <a:p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NEXT-DEMO		</a:t>
            </a:r>
            <a:endParaRPr lang="en-US" sz="2400" i="1" dirty="0"/>
          </a:p>
          <a:p>
            <a:endParaRPr lang="en-US" sz="2400" dirty="0"/>
          </a:p>
          <a:p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NEXT-White</a:t>
            </a:r>
            <a:r>
              <a:rPr lang="en-US" sz="2400" i="1" dirty="0"/>
              <a:t> 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NEXT-100	</a:t>
            </a:r>
            <a:endParaRPr lang="en-US" sz="2400" i="1" dirty="0"/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/>
              <a:t>N-Ton Scale </a:t>
            </a:r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420" y="427565"/>
            <a:ext cx="2122714" cy="817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1" y="2683687"/>
            <a:ext cx="4906433" cy="2722279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776133" y="2472420"/>
            <a:ext cx="5222724" cy="336814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76133" y="2500207"/>
            <a:ext cx="1214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1800 </a:t>
            </a:r>
            <a:r>
              <a:rPr lang="en-US" sz="1200" b="1" dirty="0" err="1"/>
              <a:t>SiPMs</a:t>
            </a:r>
            <a:r>
              <a:rPr lang="en-US" sz="1200" b="1" dirty="0"/>
              <a:t>, 1cm pitch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167" y="2605886"/>
            <a:ext cx="1357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10 kg active region (10bar) 50cm drift length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9067" y="5182965"/>
            <a:ext cx="164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12 PMTs operating in vacuum (30% coverage)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8949" y="5300036"/>
            <a:ext cx="139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SiPM</a:t>
            </a:r>
            <a:r>
              <a:rPr lang="en-US" sz="1200" b="1" dirty="0"/>
              <a:t> </a:t>
            </a:r>
            <a:r>
              <a:rPr lang="en-US" sz="1200" b="1" dirty="0" err="1"/>
              <a:t>feedthroughs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99452" y="2472420"/>
            <a:ext cx="2311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HV Connections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88932" y="2794436"/>
            <a:ext cx="948267" cy="10097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521200" y="4346085"/>
            <a:ext cx="203200" cy="921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7095067" y="4346084"/>
            <a:ext cx="1115786" cy="8480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417733" y="3118855"/>
            <a:ext cx="1489227" cy="685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45922" y="2750000"/>
            <a:ext cx="287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(Berkeley, US)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45922" y="3454564"/>
            <a:ext cx="287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(Valencia, Spain)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45922" y="4166640"/>
            <a:ext cx="287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Canfranc</a:t>
            </a:r>
            <a:r>
              <a:rPr lang="en-US" i="1" dirty="0"/>
              <a:t>, Spain)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45922" y="4921139"/>
            <a:ext cx="287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Canfranc</a:t>
            </a:r>
            <a:r>
              <a:rPr lang="en-US" i="1" dirty="0"/>
              <a:t>, Spain)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73499" y="5913494"/>
            <a:ext cx="4982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8000"/>
                </a:solidFill>
              </a:rPr>
              <a:t>NEXT-White operating now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Full underground technology demonstrator @10kg scale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375280-78DB-A37B-9201-FC6B009E4891}"/>
              </a:ext>
            </a:extLst>
          </p:cNvPr>
          <p:cNvCxnSpPr/>
          <p:nvPr/>
        </p:nvCxnSpPr>
        <p:spPr>
          <a:xfrm>
            <a:off x="1979272" y="5300036"/>
            <a:ext cx="0" cy="73037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F13B4BF-768E-326C-269D-B77772909E4B}"/>
              </a:ext>
            </a:extLst>
          </p:cNvPr>
          <p:cNvSpPr txBox="1"/>
          <p:nvPr/>
        </p:nvSpPr>
        <p:spPr>
          <a:xfrm>
            <a:off x="2018521" y="542997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R&amp;D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F6D76-F56A-490A-E9C8-A9AE046A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28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4" y="2923962"/>
            <a:ext cx="4980241" cy="3738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84" y="440265"/>
            <a:ext cx="4472227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208Tl Double Escape Peak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9994" y="2686695"/>
            <a:ext cx="2626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On double escape peak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61595" t="41172" r="6069" b="28394"/>
          <a:stretch/>
        </p:blipFill>
        <p:spPr>
          <a:xfrm>
            <a:off x="5287052" y="618333"/>
            <a:ext cx="2149677" cy="203741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6064398" y="3004667"/>
            <a:ext cx="2895875" cy="2841126"/>
            <a:chOff x="6641697" y="4045621"/>
            <a:chExt cx="1903478" cy="182397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22595" t="20916" r="46846" b="48606"/>
            <a:stretch/>
          </p:blipFill>
          <p:spPr>
            <a:xfrm>
              <a:off x="6928065" y="4309521"/>
              <a:ext cx="1383869" cy="13520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928065" y="5642336"/>
              <a:ext cx="1617110" cy="227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Off double escape peak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90259" y="4045621"/>
              <a:ext cx="459495" cy="227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15cm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6525580" y="4939875"/>
              <a:ext cx="459495" cy="227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15cm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930470" y="4244914"/>
              <a:ext cx="135805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868719" y="4285051"/>
              <a:ext cx="0" cy="137650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/>
          <p:nvPr/>
        </p:nvCxnSpPr>
        <p:spPr>
          <a:xfrm flipH="1">
            <a:off x="3240913" y="2646085"/>
            <a:ext cx="2035856" cy="915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769011" y="5521740"/>
            <a:ext cx="1731056" cy="394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84884" y="3500001"/>
            <a:ext cx="110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208Tl </a:t>
            </a:r>
            <a:r>
              <a:rPr lang="en-US" sz="1400" i="1">
                <a:solidFill>
                  <a:srgbClr val="7030A0"/>
                </a:solidFill>
              </a:rPr>
              <a:t>double escape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59940" y="5039540"/>
            <a:ext cx="110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Compton continuum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8157" y="4425230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ym typeface="Wingdings"/>
              </a:rPr>
              <a:t> </a:t>
            </a:r>
            <a:r>
              <a:rPr lang="en-US" sz="1600" i="1"/>
              <a:t>0.89</a:t>
            </a:r>
            <a:r>
              <a:rPr lang="en-US" sz="1600" i="1" dirty="0"/>
              <a:t>% at </a:t>
            </a:r>
            <a:r>
              <a:rPr lang="en-US" sz="1600" i="1" dirty="0" err="1"/>
              <a:t>Q</a:t>
            </a:r>
            <a:r>
              <a:rPr lang="en-US" sz="1600" i="1" baseline="-25000" dirty="0" err="1"/>
              <a:t>bb</a:t>
            </a:r>
            <a:endParaRPr lang="en-US" sz="16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87052" y="643970"/>
            <a:ext cx="1761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NEXT-White data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9703" y="3430585"/>
            <a:ext cx="1761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NEXT-White data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B5E87D-8E9A-4D46-ABF7-8576E819C9AA}"/>
              </a:ext>
            </a:extLst>
          </p:cNvPr>
          <p:cNvSpPr/>
          <p:nvPr/>
        </p:nvSpPr>
        <p:spPr>
          <a:xfrm>
            <a:off x="6465475" y="6321110"/>
            <a:ext cx="2877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  <a:latin typeface="arial" charset="0"/>
              </a:rPr>
              <a:t>JHEP </a:t>
            </a:r>
            <a:r>
              <a:rPr lang="en-US" b="1" dirty="0">
                <a:solidFill>
                  <a:srgbClr val="7030A0"/>
                </a:solidFill>
              </a:rPr>
              <a:t>2019, 52 (2019)</a:t>
            </a:r>
            <a:r>
              <a:rPr lang="pt-BR" b="1" dirty="0">
                <a:solidFill>
                  <a:srgbClr val="7030A0"/>
                </a:solidFill>
                <a:latin typeface="arial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BAC4F4-2A7C-A640-9358-C029827B2009}"/>
              </a:ext>
            </a:extLst>
          </p:cNvPr>
          <p:cNvSpPr txBox="1"/>
          <p:nvPr/>
        </p:nvSpPr>
        <p:spPr>
          <a:xfrm>
            <a:off x="620110" y="1506984"/>
            <a:ext cx="397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 process that makes </a:t>
            </a:r>
            <a:r>
              <a:rPr lang="en-US" dirty="0" err="1"/>
              <a:t>e+e</a:t>
            </a:r>
            <a:r>
              <a:rPr lang="en-US" dirty="0"/>
              <a:t>- at a well-defined energy.</a:t>
            </a:r>
          </a:p>
          <a:p>
            <a:endParaRPr lang="en-US" dirty="0"/>
          </a:p>
          <a:p>
            <a:r>
              <a:rPr lang="en-US" dirty="0"/>
              <a:t>We get to see energy resolution and topology all in one plot!</a:t>
            </a:r>
          </a:p>
          <a:p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8775F-8DCB-A43E-4BFA-76894E17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217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BD21-06F0-D74A-8A80-4832185F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63" y="159732"/>
            <a:ext cx="9020287" cy="990600"/>
          </a:xfrm>
        </p:spPr>
        <p:txBody>
          <a:bodyPr>
            <a:normAutofit/>
          </a:bodyPr>
          <a:lstStyle/>
          <a:p>
            <a:r>
              <a:rPr lang="en-US" dirty="0"/>
              <a:t>Two-neutrino double beta decay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785D3-85B4-0B49-A4D2-864FF7263FC9}"/>
              </a:ext>
            </a:extLst>
          </p:cNvPr>
          <p:cNvSpPr txBox="1"/>
          <p:nvPr/>
        </p:nvSpPr>
        <p:spPr>
          <a:xfrm>
            <a:off x="595221" y="5255018"/>
            <a:ext cx="2500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NEXT-White data</a:t>
            </a:r>
          </a:p>
          <a:p>
            <a:pPr algn="ctr"/>
            <a:r>
              <a:rPr lang="en-US" dirty="0"/>
              <a:t>Topologically identified and away from double escape peaks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47A6E-C72D-097A-4E30-CD42E63D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319195" cy="3625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6A741-58FE-4626-DAA2-0393F727A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806" y="1119904"/>
            <a:ext cx="4066388" cy="3935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839CD3-D46E-7D4A-FE24-97141984C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638" y="5118428"/>
            <a:ext cx="5245768" cy="1627029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0FEF9-B291-A55F-4312-B355CBFC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61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F9A15A-258C-6E42-D4E8-C80563A6AB41}"/>
              </a:ext>
            </a:extLst>
          </p:cNvPr>
          <p:cNvSpPr txBox="1">
            <a:spLocks/>
          </p:cNvSpPr>
          <p:nvPr/>
        </p:nvSpPr>
        <p:spPr>
          <a:xfrm>
            <a:off x="337250" y="1339214"/>
            <a:ext cx="4076625" cy="26961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Barium ion is only produced in a true ββ decay, not in any other radioactive event</a:t>
            </a:r>
            <a:r>
              <a:rPr lang="en-US" sz="1800" dirty="0">
                <a:sym typeface="Wingdings" pitchFamily="2" charset="2"/>
              </a:rPr>
              <a:t>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Identification of Ba</a:t>
            </a:r>
            <a:r>
              <a:rPr lang="en-US" sz="1800" baseline="30000" dirty="0"/>
              <a:t> </a:t>
            </a:r>
            <a:r>
              <a:rPr lang="en-US" sz="1800" dirty="0"/>
              <a:t>ion plus ~1% FWHM energy measurement would give a background-free experiment.</a:t>
            </a:r>
          </a:p>
          <a:p>
            <a:pPr algn="l"/>
            <a:endParaRPr lang="en-US" sz="1800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A9EA-9562-8B16-D014-C2EB438D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2" descr="A diagram of a barum ion&#10;&#10;Description automatically generated">
            <a:extLst>
              <a:ext uri="{FF2B5EF4-FFF2-40B4-BE49-F238E27FC236}">
                <a16:creationId xmlns:a16="http://schemas.microsoft.com/office/drawing/2014/main" id="{7A65CDA1-8EE4-66F7-9DBE-17C1FA4F5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9850"/>
          <a:stretch/>
        </p:blipFill>
        <p:spPr bwMode="auto">
          <a:xfrm>
            <a:off x="317793" y="3848372"/>
            <a:ext cx="5734050" cy="27895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3EFD2-1937-32BB-D5CD-6D4326639118}"/>
              </a:ext>
            </a:extLst>
          </p:cNvPr>
          <p:cNvSpPr txBox="1"/>
          <p:nvPr/>
        </p:nvSpPr>
        <p:spPr>
          <a:xfrm>
            <a:off x="6342621" y="4535313"/>
            <a:ext cx="280137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500" b="1" i="1" dirty="0">
                <a:solidFill>
                  <a:srgbClr val="800000"/>
                </a:solidFill>
              </a:rPr>
              <a:t>Is it plausible to detect an individual barium ion or atom in a ton of material, inside a working xenon TPC?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910DDE-4DD4-D14B-6289-FCC2D0680A69}"/>
              </a:ext>
            </a:extLst>
          </p:cNvPr>
          <p:cNvGrpSpPr/>
          <p:nvPr/>
        </p:nvGrpSpPr>
        <p:grpSpPr>
          <a:xfrm>
            <a:off x="4912072" y="254249"/>
            <a:ext cx="3914135" cy="3280250"/>
            <a:chOff x="8152028" y="932661"/>
            <a:chExt cx="4151348" cy="35368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464732-EA50-7B4B-BC3C-C80B0C962B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04" t="7097" r="18061" b="19034"/>
            <a:stretch/>
          </p:blipFill>
          <p:spPr>
            <a:xfrm>
              <a:off x="8152028" y="1336794"/>
              <a:ext cx="4151348" cy="3132667"/>
            </a:xfrm>
            <a:prstGeom prst="rect">
              <a:avLst/>
            </a:prstGeom>
            <a:ln>
              <a:solidFill>
                <a:srgbClr val="292934"/>
              </a:solidFill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324F0E7-1417-1C5F-BF67-6D46ECECE83C}"/>
                </a:ext>
              </a:extLst>
            </p:cNvPr>
            <p:cNvCxnSpPr/>
            <p:nvPr/>
          </p:nvCxnSpPr>
          <p:spPr>
            <a:xfrm>
              <a:off x="9494554" y="3126745"/>
              <a:ext cx="931333" cy="9948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85463E-CED7-EA42-C032-B4B0FB52A9FB}"/>
                </a:ext>
              </a:extLst>
            </p:cNvPr>
            <p:cNvCxnSpPr/>
            <p:nvPr/>
          </p:nvCxnSpPr>
          <p:spPr>
            <a:xfrm>
              <a:off x="9208807" y="3126745"/>
              <a:ext cx="412750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24C0489-CAF8-6F5D-2EBC-167F898C7D1E}"/>
                </a:ext>
              </a:extLst>
            </p:cNvPr>
            <p:cNvCxnSpPr/>
            <p:nvPr/>
          </p:nvCxnSpPr>
          <p:spPr>
            <a:xfrm>
              <a:off x="10197290" y="4104646"/>
              <a:ext cx="41275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6733C6-C355-E311-9B0E-F8B0351FB9E0}"/>
                </a:ext>
              </a:extLst>
            </p:cNvPr>
            <p:cNvSpPr txBox="1"/>
            <p:nvPr/>
          </p:nvSpPr>
          <p:spPr>
            <a:xfrm>
              <a:off x="9128115" y="932661"/>
              <a:ext cx="2572898" cy="4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aseline="30000" dirty="0">
                  <a:solidFill>
                    <a:srgbClr val="FF0000"/>
                  </a:solidFill>
                </a:rPr>
                <a:t>136</a:t>
              </a:r>
              <a:r>
                <a:rPr lang="en-US" sz="1350" dirty="0">
                  <a:solidFill>
                    <a:srgbClr val="FF0000"/>
                  </a:solidFill>
                </a:rPr>
                <a:t>Xe </a:t>
              </a:r>
              <a:r>
                <a:rPr lang="en-US" sz="1350" dirty="0">
                  <a:solidFill>
                    <a:srgbClr val="FF0000"/>
                  </a:solidFill>
                  <a:sym typeface="Wingdings"/>
                </a:rPr>
                <a:t> </a:t>
              </a:r>
              <a:r>
                <a:rPr lang="en-US" sz="1350" baseline="30000" dirty="0">
                  <a:solidFill>
                    <a:srgbClr val="FF0000"/>
                  </a:solidFill>
                  <a:sym typeface="Wingdings"/>
                </a:rPr>
                <a:t>136</a:t>
              </a:r>
              <a:r>
                <a:rPr lang="en-US" sz="1350" dirty="0">
                  <a:solidFill>
                    <a:srgbClr val="FF0000"/>
                  </a:solidFill>
                  <a:sym typeface="Wingdings"/>
                </a:rPr>
                <a:t>Ba + e + e</a:t>
              </a:r>
              <a:endParaRPr lang="en-US" sz="1350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98CE953-AD8F-6F18-F132-F14B7B6C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63" y="159732"/>
            <a:ext cx="9020287" cy="990600"/>
          </a:xfrm>
        </p:spPr>
        <p:txBody>
          <a:bodyPr>
            <a:normAutofit/>
          </a:bodyPr>
          <a:lstStyle/>
          <a:p>
            <a:r>
              <a:rPr lang="en-US" dirty="0"/>
              <a:t>Barium tagging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C0C2E-1D09-2930-E84E-813BB3AE1165}"/>
              </a:ext>
            </a:extLst>
          </p:cNvPr>
          <p:cNvSpPr txBox="1"/>
          <p:nvPr/>
        </p:nvSpPr>
        <p:spPr>
          <a:xfrm>
            <a:off x="212229" y="817949"/>
            <a:ext cx="480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(My </a:t>
            </a:r>
            <a:r>
              <a:rPr lang="en-US" i="1" dirty="0" err="1">
                <a:solidFill>
                  <a:srgbClr val="0070C0"/>
                </a:solidFill>
              </a:rPr>
              <a:t>fave</a:t>
            </a:r>
            <a:r>
              <a:rPr lang="en-US" i="1" dirty="0">
                <a:solidFill>
                  <a:srgbClr val="0070C0"/>
                </a:solidFill>
              </a:rPr>
              <a:t> thing: forgive me for indulging </a:t>
            </a:r>
            <a:r>
              <a:rPr lang="en-US" i="1" dirty="0">
                <a:solidFill>
                  <a:srgbClr val="0070C0"/>
                </a:solidFill>
                <a:sym typeface="Wingdings" pitchFamily="2" charset="2"/>
              </a:rPr>
              <a:t> )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09" y="477329"/>
            <a:ext cx="8802547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the four degrees of freedom of the Dirac spinor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90385"/>
            <a:ext cx="8229600" cy="50191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With a judicious choice of basis (Weyl):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Dirac spinor breaks into two components for a spin-up particle and two components for a spin-down particle.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But why are there two kinds of field for each spin?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286"/>
          <a:stretch/>
        </p:blipFill>
        <p:spPr>
          <a:xfrm>
            <a:off x="939728" y="2072865"/>
            <a:ext cx="2708902" cy="2242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3624" y="2594000"/>
            <a:ext cx="258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Two left spinning things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3624" y="3505249"/>
            <a:ext cx="272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Two right spinning things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55569" y="2753207"/>
            <a:ext cx="693061" cy="509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930576" y="3689915"/>
            <a:ext cx="686847" cy="2862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132134" y="2114874"/>
            <a:ext cx="798441" cy="1152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07140" y="3220250"/>
            <a:ext cx="798441" cy="10029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809" y="2080772"/>
            <a:ext cx="979990" cy="20650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71570" y="405010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i="1">
                <a:solidFill>
                  <a:schemeClr val="bg1">
                    <a:lumMod val="50000"/>
                  </a:schemeClr>
                </a:solidFill>
              </a:rPr>
              <a:t>when relativistic)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19AA75-F241-5824-0AC6-817AA09A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02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147A106-DF92-A11C-805F-80724BEC40B9}"/>
              </a:ext>
            </a:extLst>
          </p:cNvPr>
          <p:cNvSpPr txBox="1"/>
          <p:nvPr/>
        </p:nvSpPr>
        <p:spPr>
          <a:xfrm>
            <a:off x="295297" y="1057745"/>
            <a:ext cx="774027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 err="1"/>
              <a:t>nEXO</a:t>
            </a:r>
            <a:r>
              <a:rPr lang="en-US" sz="1350" dirty="0"/>
              <a:t> has developed methods of imaging Ba</a:t>
            </a:r>
            <a:r>
              <a:rPr lang="en-US" sz="1350" baseline="30000" dirty="0"/>
              <a:t>+ </a:t>
            </a:r>
            <a:r>
              <a:rPr lang="en-US" sz="1350" dirty="0"/>
              <a:t> and Ba</a:t>
            </a:r>
            <a:r>
              <a:rPr lang="en-US" sz="1350" baseline="30000" dirty="0"/>
              <a:t>0</a:t>
            </a:r>
            <a:r>
              <a:rPr lang="en-US" sz="1350" dirty="0"/>
              <a:t> in carefully grown xenon ice.</a:t>
            </a:r>
          </a:p>
          <a:p>
            <a:endParaRPr lang="en-US" sz="1350" dirty="0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1557840C-8A09-961F-49DE-B02AFE4E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00" y="870966"/>
            <a:ext cx="800100" cy="246888"/>
          </a:xfrm>
        </p:spPr>
        <p:txBody>
          <a:bodyPr/>
          <a:lstStyle/>
          <a:p>
            <a:fld id="{7AA0331B-6B5D-C44E-A3BC-A26C6F1395F8}" type="slidenum">
              <a:rPr lang="en-US" smtClean="0"/>
              <a:t>60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C02CEF-D691-1F8B-4CD2-56FA1EA9848E}"/>
              </a:ext>
            </a:extLst>
          </p:cNvPr>
          <p:cNvGrpSpPr/>
          <p:nvPr/>
        </p:nvGrpSpPr>
        <p:grpSpPr>
          <a:xfrm>
            <a:off x="-31532" y="1642345"/>
            <a:ext cx="8229600" cy="5240522"/>
            <a:chOff x="0" y="1651767"/>
            <a:chExt cx="6249734" cy="39797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4494999-E7C9-1BC0-6F28-EAE5C07E5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369" y="1651767"/>
              <a:ext cx="2988529" cy="20244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76B2FD-D00B-8A1E-B764-35CE42C03C17}"/>
                </a:ext>
              </a:extLst>
            </p:cNvPr>
            <p:cNvSpPr txBox="1"/>
            <p:nvPr/>
          </p:nvSpPr>
          <p:spPr>
            <a:xfrm>
              <a:off x="291136" y="1762945"/>
              <a:ext cx="21605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Frozen Xe on cryo-probe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9E783D3-1BBC-ADC7-2B5C-0B5B98DDDBAF}"/>
                </a:ext>
              </a:extLst>
            </p:cNvPr>
            <p:cNvGrpSpPr/>
            <p:nvPr/>
          </p:nvGrpSpPr>
          <p:grpSpPr>
            <a:xfrm>
              <a:off x="1698654" y="3355296"/>
              <a:ext cx="2106233" cy="2123488"/>
              <a:chOff x="158975" y="2323857"/>
              <a:chExt cx="4366530" cy="440230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AF19B64-0C96-2D4D-1A65-FF076079B565}"/>
                  </a:ext>
                </a:extLst>
              </p:cNvPr>
              <p:cNvSpPr/>
              <p:nvPr/>
            </p:nvSpPr>
            <p:spPr>
              <a:xfrm>
                <a:off x="457520" y="2473848"/>
                <a:ext cx="3698078" cy="3795111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BF5E571-3335-CB92-A257-8F1EE8BB4C82}"/>
                  </a:ext>
                </a:extLst>
              </p:cNvPr>
              <p:cNvSpPr/>
              <p:nvPr/>
            </p:nvSpPr>
            <p:spPr>
              <a:xfrm>
                <a:off x="1199842" y="3299571"/>
                <a:ext cx="2360926" cy="2360926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B51BD15-2820-E3B8-56E9-FCDF515B75D0}"/>
                  </a:ext>
                </a:extLst>
              </p:cNvPr>
              <p:cNvSpPr/>
              <p:nvPr/>
            </p:nvSpPr>
            <p:spPr>
              <a:xfrm>
                <a:off x="1861183" y="3980886"/>
                <a:ext cx="1034726" cy="1034726"/>
              </a:xfrm>
              <a:prstGeom prst="ellipse">
                <a:avLst/>
              </a:prstGeom>
              <a:solidFill>
                <a:srgbClr val="8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Ba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98E7E78-63D3-CAFD-699D-5F788BD0C2FD}"/>
                  </a:ext>
                </a:extLst>
              </p:cNvPr>
              <p:cNvSpPr/>
              <p:nvPr/>
            </p:nvSpPr>
            <p:spPr>
              <a:xfrm>
                <a:off x="2850572" y="3140513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D56B3F1-0E21-B980-549A-183394DF924A}"/>
                  </a:ext>
                </a:extLst>
              </p:cNvPr>
              <p:cNvSpPr/>
              <p:nvPr/>
            </p:nvSpPr>
            <p:spPr>
              <a:xfrm>
                <a:off x="2807323" y="4927568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DF7BE2A-5630-0A91-5571-F44E197A238A}"/>
                  </a:ext>
                </a:extLst>
              </p:cNvPr>
              <p:cNvSpPr/>
              <p:nvPr/>
            </p:nvSpPr>
            <p:spPr>
              <a:xfrm>
                <a:off x="1038887" y="4927568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19E23B3-7373-C7EA-D0F7-3026699F8E5B}"/>
                  </a:ext>
                </a:extLst>
              </p:cNvPr>
              <p:cNvSpPr/>
              <p:nvPr/>
            </p:nvSpPr>
            <p:spPr>
              <a:xfrm>
                <a:off x="1006801" y="3140513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94EA81F-0537-25A8-A7E5-64B4234AD74B}"/>
                  </a:ext>
                </a:extLst>
              </p:cNvPr>
              <p:cNvSpPr/>
              <p:nvPr/>
            </p:nvSpPr>
            <p:spPr>
              <a:xfrm>
                <a:off x="3551882" y="3980886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7AA9EAD-5744-78F5-C91C-0DD36F127FFC}"/>
                  </a:ext>
                </a:extLst>
              </p:cNvPr>
              <p:cNvSpPr/>
              <p:nvPr/>
            </p:nvSpPr>
            <p:spPr>
              <a:xfrm>
                <a:off x="1849359" y="569796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451B376-8E68-8AD4-4B40-8FF16D8AE3A1}"/>
                  </a:ext>
                </a:extLst>
              </p:cNvPr>
              <p:cNvSpPr/>
              <p:nvPr/>
            </p:nvSpPr>
            <p:spPr>
              <a:xfrm>
                <a:off x="1885040" y="2401559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B65EF67-8154-27D7-1632-EA08DCD73E93}"/>
                  </a:ext>
                </a:extLst>
              </p:cNvPr>
              <p:cNvSpPr/>
              <p:nvPr/>
            </p:nvSpPr>
            <p:spPr>
              <a:xfrm>
                <a:off x="271003" y="4101212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C321964-80F6-4CE2-27A2-A167589E65AD}"/>
                  </a:ext>
                </a:extLst>
              </p:cNvPr>
              <p:cNvSpPr/>
              <p:nvPr/>
            </p:nvSpPr>
            <p:spPr>
              <a:xfrm>
                <a:off x="158975" y="233494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27D043C-E138-A134-70E9-35202E36AD41}"/>
                  </a:ext>
                </a:extLst>
              </p:cNvPr>
              <p:cNvSpPr/>
              <p:nvPr/>
            </p:nvSpPr>
            <p:spPr>
              <a:xfrm>
                <a:off x="3611105" y="2323857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078D70B-590E-19AA-4521-CC9C46BCC76D}"/>
                  </a:ext>
                </a:extLst>
              </p:cNvPr>
              <p:cNvSpPr/>
              <p:nvPr/>
            </p:nvSpPr>
            <p:spPr>
              <a:xfrm>
                <a:off x="3554082" y="5811759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82D3E95-19C1-3AB1-FFFB-DF7E6DF2FD7F}"/>
                  </a:ext>
                </a:extLst>
              </p:cNvPr>
              <p:cNvSpPr/>
              <p:nvPr/>
            </p:nvSpPr>
            <p:spPr>
              <a:xfrm>
                <a:off x="328487" y="5811759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Xe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773AF31-2288-F7AE-9953-59E69931FCEF}"/>
                </a:ext>
              </a:extLst>
            </p:cNvPr>
            <p:cNvGrpSpPr/>
            <p:nvPr/>
          </p:nvGrpSpPr>
          <p:grpSpPr>
            <a:xfrm>
              <a:off x="4327722" y="1713802"/>
              <a:ext cx="1922012" cy="3917729"/>
              <a:chOff x="5728447" y="85007"/>
              <a:chExt cx="3281081" cy="668798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B231877-9E9E-9402-F486-E3D29D7EC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28447" y="85007"/>
                <a:ext cx="3281081" cy="6687985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30E2A8A-053C-C6A8-B06E-6B0594497F3F}"/>
                  </a:ext>
                </a:extLst>
              </p:cNvPr>
              <p:cNvSpPr txBox="1"/>
              <p:nvPr/>
            </p:nvSpPr>
            <p:spPr>
              <a:xfrm>
                <a:off x="8023650" y="243171"/>
                <a:ext cx="961059" cy="394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/>
                  <a:t>555nm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D18D9ED-A9A7-710C-2ACE-F11D28B621C6}"/>
                  </a:ext>
                </a:extLst>
              </p:cNvPr>
              <p:cNvSpPr txBox="1"/>
              <p:nvPr/>
            </p:nvSpPr>
            <p:spPr>
              <a:xfrm>
                <a:off x="8032398" y="2400325"/>
                <a:ext cx="961059" cy="394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/>
                  <a:t>560nm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692615-AEAD-285D-6211-09C6F795C98A}"/>
                  </a:ext>
                </a:extLst>
              </p:cNvPr>
              <p:cNvSpPr txBox="1"/>
              <p:nvPr/>
            </p:nvSpPr>
            <p:spPr>
              <a:xfrm>
                <a:off x="8032398" y="4660501"/>
                <a:ext cx="961059" cy="394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/>
                  <a:t>564nm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0A8986-44D6-5DB7-DAD5-398300CB7125}"/>
                  </a:ext>
                </a:extLst>
              </p:cNvPr>
              <p:cNvSpPr txBox="1"/>
              <p:nvPr/>
            </p:nvSpPr>
            <p:spPr>
              <a:xfrm>
                <a:off x="7510584" y="784223"/>
                <a:ext cx="1211481" cy="102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/>
                  <a:t>Colors show bleaching effect</a:t>
                </a:r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81C055B-181F-7A68-E7B1-4BBBB11611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5732" y="3613310"/>
              <a:ext cx="506629" cy="2469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A5AA5B2-3A47-4B2B-4EA8-ADD7380E43AD}"/>
                </a:ext>
              </a:extLst>
            </p:cNvPr>
            <p:cNvSpPr txBox="1"/>
            <p:nvPr/>
          </p:nvSpPr>
          <p:spPr>
            <a:xfrm>
              <a:off x="3523398" y="2169837"/>
              <a:ext cx="8896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i="1" dirty="0">
                  <a:solidFill>
                    <a:srgbClr val="002060"/>
                  </a:solidFill>
                </a:rPr>
                <a:t>Various types of defect sites</a:t>
              </a: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31DAFBE9-BE82-EFF6-E13A-7EA42CDC8C4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4265138"/>
              <a:ext cx="1711136" cy="1158754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rgbClr val="C00000"/>
                  </a:solidFill>
                </a:rPr>
                <a:t>Individual Ba</a:t>
              </a:r>
              <a:r>
                <a:rPr lang="en-US" sz="1800" b="1" baseline="30000" dirty="0">
                  <a:solidFill>
                    <a:srgbClr val="C00000"/>
                  </a:solidFill>
                </a:rPr>
                <a:t> </a:t>
              </a:r>
              <a:r>
                <a:rPr lang="en-US" sz="1800" b="1" dirty="0">
                  <a:solidFill>
                    <a:srgbClr val="C00000"/>
                  </a:solidFill>
                </a:rPr>
                <a:t>atoms</a:t>
              </a:r>
              <a:r>
                <a:rPr lang="en-US" sz="1800" b="1" baseline="30000" dirty="0">
                  <a:solidFill>
                    <a:srgbClr val="C00000"/>
                  </a:solidFill>
                </a:rPr>
                <a:t> </a:t>
              </a:r>
              <a:r>
                <a:rPr lang="en-US" sz="1800" b="1" dirty="0">
                  <a:solidFill>
                    <a:srgbClr val="C00000"/>
                  </a:solidFill>
                </a:rPr>
                <a:t>imaged in frozen xenon matrices in vacuum</a:t>
              </a:r>
              <a:endParaRPr lang="en-US" sz="1800" b="1" baseline="30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194" name="Picture 2" descr="Khurshid Usmanov on LinkedIn: I have recently moved to Vancouver to start  in a research position at…">
            <a:extLst>
              <a:ext uri="{FF2B5EF4-FFF2-40B4-BE49-F238E27FC236}">
                <a16:creationId xmlns:a16="http://schemas.microsoft.com/office/drawing/2014/main" id="{AD0D1223-8B9B-7655-DD91-EE3B6082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83" y="76511"/>
            <a:ext cx="1513011" cy="66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A5D188-9BBD-31EE-945F-4D21B417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63" y="159732"/>
            <a:ext cx="9020287" cy="990600"/>
          </a:xfrm>
        </p:spPr>
        <p:txBody>
          <a:bodyPr>
            <a:normAutofit/>
          </a:bodyPr>
          <a:lstStyle/>
          <a:p>
            <a:r>
              <a:rPr lang="en-US" dirty="0"/>
              <a:t>Ba imaging in xenon ice</a:t>
            </a: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E12F9E86-562F-E1D3-8761-F1C5C475F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133552" y="4387631"/>
            <a:ext cx="987933" cy="1304517"/>
          </a:xfrm>
          <a:prstGeom prst="rect">
            <a:avLst/>
          </a:prstGeom>
        </p:spPr>
      </p:pic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C8B1BF5E-CCEB-5D30-CB35-772A180660B7}"/>
              </a:ext>
            </a:extLst>
          </p:cNvPr>
          <p:cNvCxnSpPr>
            <a:endCxn id="28" idx="0"/>
          </p:cNvCxnSpPr>
          <p:nvPr/>
        </p:nvCxnSpPr>
        <p:spPr>
          <a:xfrm>
            <a:off x="7651531" y="4130566"/>
            <a:ext cx="975988" cy="257065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C9B8071-F739-DCFA-62EE-7E6C54EB8E47}"/>
              </a:ext>
            </a:extLst>
          </p:cNvPr>
          <p:cNvSpPr txBox="1"/>
          <p:nvPr/>
        </p:nvSpPr>
        <p:spPr>
          <a:xfrm>
            <a:off x="8129330" y="3429000"/>
            <a:ext cx="1136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Single Ba</a:t>
            </a:r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</a:rPr>
              <a:t>2+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imaged in this site</a:t>
            </a:r>
          </a:p>
        </p:txBody>
      </p:sp>
    </p:spTree>
    <p:extLst>
      <p:ext uri="{BB962C8B-B14F-4D97-AF65-F5344CB8AC3E}">
        <p14:creationId xmlns:p14="http://schemas.microsoft.com/office/powerpoint/2010/main" val="239562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0CEFE-B7A1-5EFB-673F-58E2A600F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76" y="5580498"/>
            <a:ext cx="7886700" cy="397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Individual Ba</a:t>
            </a:r>
            <a:r>
              <a:rPr lang="en-US" sz="1800" b="1" baseline="30000" dirty="0">
                <a:solidFill>
                  <a:srgbClr val="C00000"/>
                </a:solidFill>
              </a:rPr>
              <a:t>2+  </a:t>
            </a:r>
            <a:r>
              <a:rPr lang="en-US" sz="1800" b="1" dirty="0">
                <a:solidFill>
                  <a:srgbClr val="C00000"/>
                </a:solidFill>
              </a:rPr>
              <a:t>ions imaged in 10 bar of xenon gas</a:t>
            </a:r>
            <a:endParaRPr lang="en-US" sz="1800" b="1" baseline="300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7A106-DF92-A11C-805F-80724BEC40B9}"/>
              </a:ext>
            </a:extLst>
          </p:cNvPr>
          <p:cNvSpPr txBox="1"/>
          <p:nvPr/>
        </p:nvSpPr>
        <p:spPr>
          <a:xfrm>
            <a:off x="271663" y="1070450"/>
            <a:ext cx="5495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NEXT has built microscopy systems capable of imaging individual barium ions in high pressure xenon gas environments.</a:t>
            </a:r>
          </a:p>
          <a:p>
            <a:endParaRPr lang="en-US" sz="1350" dirty="0"/>
          </a:p>
          <a:p>
            <a:r>
              <a:rPr lang="en-US" sz="1350" dirty="0"/>
              <a:t>1mm x 1mm area can be scanned with single ion precision.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4ED8F9E-0344-DA24-D8F0-CE6B5985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2" y="2513513"/>
            <a:ext cx="7762007" cy="385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C2C464C7-44E3-1C2C-93E8-F32ED5CD9F15}"/>
              </a:ext>
            </a:extLst>
          </p:cNvPr>
          <p:cNvSpPr/>
          <p:nvPr/>
        </p:nvSpPr>
        <p:spPr>
          <a:xfrm>
            <a:off x="3712911" y="4225521"/>
            <a:ext cx="666010" cy="63504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Ba</a:t>
            </a:r>
            <a:r>
              <a:rPr lang="en-US" sz="1050" baseline="30000" dirty="0"/>
              <a:t>2+</a:t>
            </a:r>
            <a:endParaRPr lang="en-US" sz="10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5176A-79A3-6AD1-EBFF-5F6709F20FB6}"/>
              </a:ext>
            </a:extLst>
          </p:cNvPr>
          <p:cNvSpPr/>
          <p:nvPr/>
        </p:nvSpPr>
        <p:spPr>
          <a:xfrm>
            <a:off x="6958194" y="4993766"/>
            <a:ext cx="133202" cy="157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649B9-4382-49BC-9841-EE873FB3A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63" y="282086"/>
            <a:ext cx="9020287" cy="990600"/>
          </a:xfrm>
        </p:spPr>
        <p:txBody>
          <a:bodyPr>
            <a:normAutofit/>
          </a:bodyPr>
          <a:lstStyle/>
          <a:p>
            <a:r>
              <a:rPr lang="en-US" dirty="0"/>
              <a:t>Ba imaging in xenon gas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0557B0-19A2-8BD0-8359-968FC30A5627}"/>
              </a:ext>
            </a:extLst>
          </p:cNvPr>
          <p:cNvSpPr/>
          <p:nvPr/>
        </p:nvSpPr>
        <p:spPr>
          <a:xfrm>
            <a:off x="6951446" y="2794542"/>
            <a:ext cx="2067988" cy="18923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ABC827A7-156E-A78F-124B-A98EF9681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95" y="3006262"/>
            <a:ext cx="1866021" cy="165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749B608-C6F7-EE40-7DAF-AFD68C743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03"/>
          <a:stretch/>
        </p:blipFill>
        <p:spPr bwMode="auto">
          <a:xfrm>
            <a:off x="8062629" y="2794542"/>
            <a:ext cx="919414" cy="104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991ECA-0172-4FC7-6D7E-61D36EA8BEBE}"/>
              </a:ext>
            </a:extLst>
          </p:cNvPr>
          <p:cNvCxnSpPr/>
          <p:nvPr/>
        </p:nvCxnSpPr>
        <p:spPr>
          <a:xfrm>
            <a:off x="7024795" y="4686938"/>
            <a:ext cx="0" cy="3068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4FAEEB-9C30-02F1-920E-8ED5AD69AB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33" r="18591" b="7935"/>
          <a:stretch/>
        </p:blipFill>
        <p:spPr>
          <a:xfrm>
            <a:off x="6525756" y="116966"/>
            <a:ext cx="1996580" cy="22288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5D7068-E260-D39C-777B-5D07EBCA26D9}"/>
              </a:ext>
            </a:extLst>
          </p:cNvPr>
          <p:cNvSpPr txBox="1"/>
          <p:nvPr/>
        </p:nvSpPr>
        <p:spPr>
          <a:xfrm>
            <a:off x="7266074" y="834675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Ba</a:t>
            </a:r>
            <a:r>
              <a:rPr lang="en-US" sz="1600" baseline="30000" dirty="0">
                <a:solidFill>
                  <a:srgbClr val="00B050"/>
                </a:solidFill>
              </a:rPr>
              <a:t>2+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C06208-A96B-3982-B315-E31D79B09251}"/>
              </a:ext>
            </a:extLst>
          </p:cNvPr>
          <p:cNvSpPr txBox="1"/>
          <p:nvPr/>
        </p:nvSpPr>
        <p:spPr>
          <a:xfrm>
            <a:off x="7985440" y="578069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Xe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1ECC5E-0F56-F941-2F55-0CD1A6453933}"/>
              </a:ext>
            </a:extLst>
          </p:cNvPr>
          <p:cNvSpPr txBox="1"/>
          <p:nvPr/>
        </p:nvSpPr>
        <p:spPr>
          <a:xfrm>
            <a:off x="6690558" y="287119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Xe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7728BA-7894-CFFD-4B6E-E70D079F24D2}"/>
              </a:ext>
            </a:extLst>
          </p:cNvPr>
          <p:cNvSpPr txBox="1"/>
          <p:nvPr/>
        </p:nvSpPr>
        <p:spPr>
          <a:xfrm>
            <a:off x="8062629" y="197382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Xe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8059CB-6D4E-2A29-E036-7B920B5C3359}"/>
              </a:ext>
            </a:extLst>
          </p:cNvPr>
          <p:cNvSpPr txBox="1"/>
          <p:nvPr/>
        </p:nvSpPr>
        <p:spPr>
          <a:xfrm>
            <a:off x="8211577" y="943675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Xe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F5CC6F-94A8-02EF-9BD4-CBD33BD15AB8}"/>
              </a:ext>
            </a:extLst>
          </p:cNvPr>
          <p:cNvSpPr txBox="1"/>
          <p:nvPr/>
        </p:nvSpPr>
        <p:spPr>
          <a:xfrm>
            <a:off x="6869542" y="1478493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Xe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72B02E-9BD9-8809-ED35-BE1B8CAE29BB}"/>
              </a:ext>
            </a:extLst>
          </p:cNvPr>
          <p:cNvSpPr txBox="1"/>
          <p:nvPr/>
        </p:nvSpPr>
        <p:spPr>
          <a:xfrm>
            <a:off x="7947987" y="1250202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Xe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6F579A-39A7-709E-3A89-2BAE65F83E8C}"/>
              </a:ext>
            </a:extLst>
          </p:cNvPr>
          <p:cNvSpPr txBox="1"/>
          <p:nvPr/>
        </p:nvSpPr>
        <p:spPr>
          <a:xfrm>
            <a:off x="6447093" y="741558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Xe</a:t>
            </a:r>
          </a:p>
        </p:txBody>
      </p:sp>
    </p:spTree>
    <p:extLst>
      <p:ext uri="{BB962C8B-B14F-4D97-AF65-F5344CB8AC3E}">
        <p14:creationId xmlns:p14="http://schemas.microsoft.com/office/powerpoint/2010/main" val="23156646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73A02E-DF7C-B442-BA37-75EB1FC55EDC}"/>
              </a:ext>
            </a:extLst>
          </p:cNvPr>
          <p:cNvSpPr/>
          <p:nvPr/>
        </p:nvSpPr>
        <p:spPr>
          <a:xfrm>
            <a:off x="-1796716" y="-86046"/>
            <a:ext cx="11454063" cy="7256867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TIRF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7BD81-93F7-2F4A-BBD2-15326F53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331B-6B5D-C44E-A3BC-A26C6F1395F8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08BBF-C2C1-DE41-9B78-BED84EFDA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4" y="449735"/>
            <a:ext cx="6408265" cy="6408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AAFD0-13F0-E644-B063-61C7B2BABBBB}"/>
              </a:ext>
            </a:extLst>
          </p:cNvPr>
          <p:cNvSpPr txBox="1"/>
          <p:nvPr/>
        </p:nvSpPr>
        <p:spPr>
          <a:xfrm>
            <a:off x="1175654" y="6056269"/>
            <a:ext cx="25029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F0"/>
                </a:solidFill>
              </a:rPr>
              <a:t>Single Ba</a:t>
            </a:r>
            <a:r>
              <a:rPr lang="en-US" sz="1350" b="1" baseline="30000" dirty="0">
                <a:solidFill>
                  <a:srgbClr val="00B0F0"/>
                </a:solidFill>
              </a:rPr>
              <a:t>2+</a:t>
            </a:r>
            <a:r>
              <a:rPr lang="en-US" sz="1350" b="1" dirty="0">
                <a:solidFill>
                  <a:srgbClr val="00B0F0"/>
                </a:solidFill>
              </a:rPr>
              <a:t> molecular complexes</a:t>
            </a:r>
          </a:p>
        </p:txBody>
      </p:sp>
    </p:spTree>
    <p:extLst>
      <p:ext uri="{BB962C8B-B14F-4D97-AF65-F5344CB8AC3E}">
        <p14:creationId xmlns:p14="http://schemas.microsoft.com/office/powerpoint/2010/main" val="1867423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D7AC-D749-D79C-FE70-FA6090F1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61" y="-112266"/>
            <a:ext cx="7772400" cy="1609344"/>
          </a:xfrm>
        </p:spPr>
        <p:txBody>
          <a:bodyPr/>
          <a:lstStyle/>
          <a:p>
            <a:r>
              <a:rPr lang="en-US" dirty="0"/>
              <a:t>The Ton Scale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C60C4-E608-1E21-1663-8AFFFC5F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6947475" cy="50227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62F97D-AC9D-39C6-6D05-D58FD2BF7E04}"/>
              </a:ext>
            </a:extLst>
          </p:cNvPr>
          <p:cNvCxnSpPr>
            <a:cxnSpLocks/>
          </p:cNvCxnSpPr>
          <p:nvPr/>
        </p:nvCxnSpPr>
        <p:spPr>
          <a:xfrm>
            <a:off x="1192191" y="3607440"/>
            <a:ext cx="54401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4447EF-AA1C-9D42-C429-A475133C8A34}"/>
              </a:ext>
            </a:extLst>
          </p:cNvPr>
          <p:cNvCxnSpPr>
            <a:cxnSpLocks/>
          </p:cNvCxnSpPr>
          <p:nvPr/>
        </p:nvCxnSpPr>
        <p:spPr>
          <a:xfrm>
            <a:off x="4977113" y="3607440"/>
            <a:ext cx="0" cy="2122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0317509-8A87-6574-F4BF-5C656A6541DC}"/>
              </a:ext>
            </a:extLst>
          </p:cNvPr>
          <p:cNvSpPr txBox="1"/>
          <p:nvPr/>
        </p:nvSpPr>
        <p:spPr>
          <a:xfrm>
            <a:off x="5173884" y="3582738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Ton Scale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8D05CB-3662-A2AA-9928-912878763C7D}"/>
              </a:ext>
            </a:extLst>
          </p:cNvPr>
          <p:cNvSpPr txBox="1"/>
          <p:nvPr/>
        </p:nvSpPr>
        <p:spPr>
          <a:xfrm>
            <a:off x="6877699" y="3222910"/>
            <a:ext cx="2196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We need to do this with multiple isotopes and techniques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BFD9D2-0BAD-9ABC-CFD9-76054B50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63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465E4A-8686-0F5E-C4E8-D6D8AD31D3EB}"/>
              </a:ext>
            </a:extLst>
          </p:cNvPr>
          <p:cNvCxnSpPr>
            <a:cxnSpLocks/>
          </p:cNvCxnSpPr>
          <p:nvPr/>
        </p:nvCxnSpPr>
        <p:spPr>
          <a:xfrm>
            <a:off x="1192191" y="3287839"/>
            <a:ext cx="5440102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A96E6F-1087-93A8-C525-396FA74CA848}"/>
              </a:ext>
            </a:extLst>
          </p:cNvPr>
          <p:cNvCxnSpPr>
            <a:cxnSpLocks/>
          </p:cNvCxnSpPr>
          <p:nvPr/>
        </p:nvCxnSpPr>
        <p:spPr>
          <a:xfrm>
            <a:off x="4977113" y="3287839"/>
            <a:ext cx="0" cy="15915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6FD717B-54DA-E5B3-BD5A-8AD2B4132DA8}"/>
              </a:ext>
            </a:extLst>
          </p:cNvPr>
          <p:cNvSpPr txBox="1"/>
          <p:nvPr/>
        </p:nvSpPr>
        <p:spPr>
          <a:xfrm>
            <a:off x="5173884" y="3287839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5"/>
                </a:solidFill>
              </a:rPr>
              <a:t>Current limit</a:t>
            </a:r>
          </a:p>
        </p:txBody>
      </p:sp>
    </p:spTree>
    <p:extLst>
      <p:ext uri="{BB962C8B-B14F-4D97-AF65-F5344CB8AC3E}">
        <p14:creationId xmlns:p14="http://schemas.microsoft.com/office/powerpoint/2010/main" val="3914004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onne vs ton when specifying handling equipment capacities &amp; weights">
            <a:extLst>
              <a:ext uri="{FF2B5EF4-FFF2-40B4-BE49-F238E27FC236}">
                <a16:creationId xmlns:a16="http://schemas.microsoft.com/office/drawing/2014/main" id="{0A91F2B6-65B6-A3B3-FC7C-A5A596F7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15" y="1535870"/>
            <a:ext cx="7054770" cy="32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B4CC53-B570-D939-27C6-FF1DDED374BC}"/>
              </a:ext>
            </a:extLst>
          </p:cNvPr>
          <p:cNvSpPr txBox="1"/>
          <p:nvPr/>
        </p:nvSpPr>
        <p:spPr>
          <a:xfrm>
            <a:off x="590308" y="5823239"/>
            <a:ext cx="5903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NB:</a:t>
            </a:r>
            <a:r>
              <a:rPr lang="en-US" dirty="0">
                <a:solidFill>
                  <a:srgbClr val="C00000"/>
                </a:solidFill>
              </a:rPr>
              <a:t> if you use these tons, the sensitivity will be better.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EF7C09A-5FED-09E8-394C-0840080B55F6}"/>
              </a:ext>
            </a:extLst>
          </p:cNvPr>
          <p:cNvSpPr/>
          <p:nvPr/>
        </p:nvSpPr>
        <p:spPr>
          <a:xfrm>
            <a:off x="2013995" y="5065841"/>
            <a:ext cx="555584" cy="63660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92868-8889-61E4-A545-EAD785B7089B}"/>
              </a:ext>
            </a:extLst>
          </p:cNvPr>
          <p:cNvSpPr txBox="1"/>
          <p:nvPr/>
        </p:nvSpPr>
        <p:spPr>
          <a:xfrm>
            <a:off x="1562581" y="46361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1016.05 kg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6119D-D246-D8C0-BE0C-CA9708ADFEAE}"/>
              </a:ext>
            </a:extLst>
          </p:cNvPr>
          <p:cNvSpPr txBox="1"/>
          <p:nvPr/>
        </p:nvSpPr>
        <p:spPr>
          <a:xfrm>
            <a:off x="3981693" y="46361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1000.00 kg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3593F8-73AE-A2B6-808E-8A003CFFEC08}"/>
              </a:ext>
            </a:extLst>
          </p:cNvPr>
          <p:cNvSpPr txBox="1"/>
          <p:nvPr/>
        </p:nvSpPr>
        <p:spPr>
          <a:xfrm>
            <a:off x="6261906" y="46361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907.19</a:t>
            </a:r>
            <a:r>
              <a:rPr lang="en-US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kg</a:t>
            </a:r>
            <a:endParaRPr lang="en-US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93D2F2-DAD5-84FD-39C1-739E9BE0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006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D7AC-D749-D79C-FE70-FA6090F1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0"/>
            <a:ext cx="7772400" cy="1609344"/>
          </a:xfrm>
        </p:spPr>
        <p:txBody>
          <a:bodyPr/>
          <a:lstStyle/>
          <a:p>
            <a:r>
              <a:rPr lang="en-US" dirty="0"/>
              <a:t>Toward Normal Ordering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C60C4-E608-1E21-1663-8AFFFC5F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6947475" cy="502271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345E9-80F0-00B4-ED7F-636855FBA37B}"/>
              </a:ext>
            </a:extLst>
          </p:cNvPr>
          <p:cNvCxnSpPr>
            <a:cxnSpLocks/>
          </p:cNvCxnSpPr>
          <p:nvPr/>
        </p:nvCxnSpPr>
        <p:spPr>
          <a:xfrm>
            <a:off x="1192191" y="3287839"/>
            <a:ext cx="5440102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568F58-6486-BB64-87A6-FADB674A122D}"/>
              </a:ext>
            </a:extLst>
          </p:cNvPr>
          <p:cNvCxnSpPr>
            <a:cxnSpLocks/>
          </p:cNvCxnSpPr>
          <p:nvPr/>
        </p:nvCxnSpPr>
        <p:spPr>
          <a:xfrm>
            <a:off x="4977113" y="3287839"/>
            <a:ext cx="0" cy="15915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62F97D-AC9D-39C6-6D05-D58FD2BF7E04}"/>
              </a:ext>
            </a:extLst>
          </p:cNvPr>
          <p:cNvCxnSpPr>
            <a:cxnSpLocks/>
          </p:cNvCxnSpPr>
          <p:nvPr/>
        </p:nvCxnSpPr>
        <p:spPr>
          <a:xfrm>
            <a:off x="1192191" y="3607440"/>
            <a:ext cx="54401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4447EF-AA1C-9D42-C429-A475133C8A34}"/>
              </a:ext>
            </a:extLst>
          </p:cNvPr>
          <p:cNvCxnSpPr>
            <a:cxnSpLocks/>
          </p:cNvCxnSpPr>
          <p:nvPr/>
        </p:nvCxnSpPr>
        <p:spPr>
          <a:xfrm>
            <a:off x="4977113" y="3607440"/>
            <a:ext cx="0" cy="2122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A3B7CF6-ED5B-1691-16FD-D284FF86DD33}"/>
              </a:ext>
            </a:extLst>
          </p:cNvPr>
          <p:cNvSpPr txBox="1"/>
          <p:nvPr/>
        </p:nvSpPr>
        <p:spPr>
          <a:xfrm>
            <a:off x="5173884" y="3287839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5"/>
                </a:solidFill>
              </a:rPr>
              <a:t>Current limit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317509-8A87-6574-F4BF-5C656A6541DC}"/>
              </a:ext>
            </a:extLst>
          </p:cNvPr>
          <p:cNvSpPr txBox="1"/>
          <p:nvPr/>
        </p:nvSpPr>
        <p:spPr>
          <a:xfrm>
            <a:off x="5173884" y="3582738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Ton Scale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26C9C-B8DB-2071-7F73-D24C1252EEF4}"/>
              </a:ext>
            </a:extLst>
          </p:cNvPr>
          <p:cNvCxnSpPr>
            <a:cxnSpLocks/>
          </p:cNvCxnSpPr>
          <p:nvPr/>
        </p:nvCxnSpPr>
        <p:spPr>
          <a:xfrm>
            <a:off x="1192191" y="4306367"/>
            <a:ext cx="54401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D60602-462C-D300-40C3-617D2213797F}"/>
              </a:ext>
            </a:extLst>
          </p:cNvPr>
          <p:cNvCxnSpPr>
            <a:cxnSpLocks/>
          </p:cNvCxnSpPr>
          <p:nvPr/>
        </p:nvCxnSpPr>
        <p:spPr>
          <a:xfrm>
            <a:off x="4977113" y="4292275"/>
            <a:ext cx="0" cy="21220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17EC6D2-89D8-8A3D-00F5-06F2DD08E556}"/>
              </a:ext>
            </a:extLst>
          </p:cNvPr>
          <p:cNvSpPr txBox="1"/>
          <p:nvPr/>
        </p:nvSpPr>
        <p:spPr>
          <a:xfrm>
            <a:off x="5157298" y="4302883"/>
            <a:ext cx="1361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Beyond ton-scale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CD66BB-2A29-A0B8-816D-833BE92C92EF}"/>
              </a:ext>
            </a:extLst>
          </p:cNvPr>
          <p:cNvSpPr txBox="1"/>
          <p:nvPr/>
        </p:nvSpPr>
        <p:spPr>
          <a:xfrm>
            <a:off x="6947475" y="4768770"/>
            <a:ext cx="153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Can we ever do this?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161968-D21E-2704-6163-F15F988CE387}"/>
              </a:ext>
            </a:extLst>
          </p:cNvPr>
          <p:cNvCxnSpPr>
            <a:cxnSpLocks/>
            <a:stCxn id="15" idx="1"/>
            <a:endCxn id="19" idx="3"/>
          </p:cNvCxnSpPr>
          <p:nvPr/>
        </p:nvCxnSpPr>
        <p:spPr>
          <a:xfrm flipH="1" flipV="1">
            <a:off x="6518568" y="4433688"/>
            <a:ext cx="428907" cy="6274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E5AF7-7284-FE96-99B4-F753DEDB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714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42BC6A-3629-72E8-CC59-612B4B47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20" y="18288"/>
            <a:ext cx="8229600" cy="990600"/>
          </a:xfrm>
        </p:spPr>
        <p:txBody>
          <a:bodyPr/>
          <a:lstStyle/>
          <a:p>
            <a:r>
              <a:rPr lang="en-US" dirty="0"/>
              <a:t>Isotopes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2A0AA2-9421-3F4D-EF5F-F2790799C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288" y="1008888"/>
            <a:ext cx="4509192" cy="5830824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Will need hundreds of tons of isotope.  Current industrial production of any species is insufficient.</a:t>
            </a:r>
          </a:p>
          <a:p>
            <a:endParaRPr lang="en-US" sz="2000" dirty="0"/>
          </a:p>
          <a:p>
            <a:r>
              <a:rPr lang="en-US" sz="2000" dirty="0"/>
              <a:t>There are difficulties with both </a:t>
            </a:r>
            <a:r>
              <a:rPr lang="en-US" sz="2000" b="1" dirty="0"/>
              <a:t>acquisition</a:t>
            </a:r>
            <a:r>
              <a:rPr lang="en-US" sz="2000" dirty="0"/>
              <a:t> of raw material and its </a:t>
            </a:r>
            <a:r>
              <a:rPr lang="en-US" sz="2000" b="1" dirty="0"/>
              <a:t>enrichment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Some notable factoids:</a:t>
            </a:r>
          </a:p>
          <a:p>
            <a:endParaRPr lang="en-US" sz="2000" dirty="0"/>
          </a:p>
          <a:p>
            <a:pPr lvl="1"/>
            <a:r>
              <a:rPr lang="en-US" sz="1600" b="1" dirty="0"/>
              <a:t>Tellurium: </a:t>
            </a:r>
            <a:br>
              <a:rPr lang="en-US" sz="1600" b="1" dirty="0"/>
            </a:br>
            <a:r>
              <a:rPr lang="en-US" sz="1600" dirty="0"/>
              <a:t>Comes naturally enriched to 34%. So natural tellurium is the most viable for an unenriched experiment.</a:t>
            </a:r>
          </a:p>
          <a:p>
            <a:pPr lvl="1"/>
            <a:r>
              <a:rPr lang="en-US" sz="1600" b="1" dirty="0"/>
              <a:t>Molybdenum:</a:t>
            </a:r>
            <a:br>
              <a:rPr lang="en-US" sz="1600" b="1" dirty="0"/>
            </a:br>
            <a:r>
              <a:rPr lang="en-US" sz="1600" dirty="0"/>
              <a:t>New capacity for enrichment of Molybdenum in 100Mo for nuclear medicine is needed. 0nubb may be parasitic?</a:t>
            </a:r>
          </a:p>
          <a:p>
            <a:pPr lvl="1"/>
            <a:r>
              <a:rPr lang="en-US" sz="1600" b="1" dirty="0"/>
              <a:t>Germanium:</a:t>
            </a:r>
            <a:br>
              <a:rPr lang="en-US" sz="1600" b="1" dirty="0"/>
            </a:br>
            <a:r>
              <a:rPr lang="en-US" sz="1600" dirty="0"/>
              <a:t>Semiconductor industry enriches germanium already; 76Ge can in principle be extracted as byproduct?</a:t>
            </a:r>
          </a:p>
          <a:p>
            <a:pPr lvl="1"/>
            <a:r>
              <a:rPr lang="en-US" sz="1600" b="1" dirty="0"/>
              <a:t>Xenon:</a:t>
            </a:r>
            <a:br>
              <a:rPr lang="en-US" sz="1600" b="1" dirty="0"/>
            </a:br>
            <a:r>
              <a:rPr lang="en-US" sz="1600" dirty="0"/>
              <a:t>Atmospheric carbon capture technology based on metal organic frameworks has plausible extendibility to capture atmospheric Xe. Free from steel industry capacity limit?</a:t>
            </a:r>
          </a:p>
          <a:p>
            <a:pPr lvl="1"/>
            <a:endParaRPr lang="en-US" sz="2000" b="1" dirty="0"/>
          </a:p>
          <a:p>
            <a:r>
              <a:rPr lang="en-US" sz="2000" b="1" dirty="0"/>
              <a:t>Both enrichment R&amp;D and new major facilities would be needed to produce isotope at the scale needed for a normal-ordering scale experiment.</a:t>
            </a:r>
          </a:p>
          <a:p>
            <a:endParaRPr lang="en-US" dirty="0"/>
          </a:p>
        </p:txBody>
      </p:sp>
      <p:pic>
        <p:nvPicPr>
          <p:cNvPr id="16386" name="Picture 2" descr="Gas centrifuge for uranium enrichment - Energy Education">
            <a:extLst>
              <a:ext uri="{FF2B5EF4-FFF2-40B4-BE49-F238E27FC236}">
                <a16:creationId xmlns:a16="http://schemas.microsoft.com/office/drawing/2014/main" id="{C52FF550-87C3-6E1B-0784-418F9741A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0"/>
          <a:stretch/>
        </p:blipFill>
        <p:spPr bwMode="auto">
          <a:xfrm>
            <a:off x="4765480" y="18288"/>
            <a:ext cx="4378520" cy="682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047180-1620-F668-DD59-BFE36D7F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627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42BC6A-3629-72E8-CC59-612B4B47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2" y="347472"/>
            <a:ext cx="8229600" cy="990600"/>
          </a:xfrm>
        </p:spPr>
        <p:txBody>
          <a:bodyPr/>
          <a:lstStyle/>
          <a:p>
            <a:r>
              <a:rPr lang="en-US" dirty="0"/>
              <a:t>Giant TPCs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37F05-2551-8E29-FF10-250C09CD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82" y="1294688"/>
            <a:ext cx="4224758" cy="101394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1C66D9-4EF5-E73C-ADA8-F961621DE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82" y="2590877"/>
            <a:ext cx="2779343" cy="1795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F8629-51A7-9D69-7B65-C9E57851C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82" y="5029980"/>
            <a:ext cx="3321612" cy="163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5B900-7222-8059-41C6-903C0C38239D}"/>
              </a:ext>
            </a:extLst>
          </p:cNvPr>
          <p:cNvSpPr txBox="1"/>
          <p:nvPr/>
        </p:nvSpPr>
        <p:spPr>
          <a:xfrm>
            <a:off x="2970324" y="2721114"/>
            <a:ext cx="1445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ß"/>
            </a:pPr>
            <a:r>
              <a:rPr lang="en-US" sz="1000" dirty="0" err="1"/>
              <a:t>Radiogenics</a:t>
            </a:r>
            <a:r>
              <a:rPr lang="en-US" sz="1000" dirty="0"/>
              <a:t> become totally irrelevant due to self shielding</a:t>
            </a:r>
          </a:p>
          <a:p>
            <a:pPr marL="171450" indent="-171450">
              <a:buFont typeface="Wingdings" pitchFamily="2" charset="2"/>
              <a:buChar char="ß"/>
            </a:pPr>
            <a:endParaRPr lang="en-US" sz="1000" dirty="0"/>
          </a:p>
          <a:p>
            <a:r>
              <a:rPr lang="en-US" sz="1000" dirty="0" err="1"/>
              <a:t>Cosmogenics</a:t>
            </a:r>
            <a:r>
              <a:rPr lang="en-US" sz="1000" dirty="0"/>
              <a:t> and solar neutrinos become a serious concern!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A5534-2B6C-B57D-CB65-8F8A277AAFF8}"/>
              </a:ext>
            </a:extLst>
          </p:cNvPr>
          <p:cNvSpPr txBox="1"/>
          <p:nvPr/>
        </p:nvSpPr>
        <p:spPr>
          <a:xfrm>
            <a:off x="521182" y="4414156"/>
            <a:ext cx="348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If energy resolution achievable at scale, with kiloton masses, normal ordering parameter space is accessible.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AC2478-8867-31B9-1F28-687C0B9A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374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42BC6A-3629-72E8-CC59-612B4B47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2" y="347472"/>
            <a:ext cx="8229600" cy="990600"/>
          </a:xfrm>
        </p:spPr>
        <p:txBody>
          <a:bodyPr/>
          <a:lstStyle/>
          <a:p>
            <a:r>
              <a:rPr lang="en-US" dirty="0"/>
              <a:t>Giant TPCs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37F05-2551-8E29-FF10-250C09CD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82" y="1294688"/>
            <a:ext cx="4224758" cy="101394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1C66D9-4EF5-E73C-ADA8-F961621DE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82" y="2590877"/>
            <a:ext cx="2779343" cy="1795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F8629-51A7-9D69-7B65-C9E57851C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82" y="5219487"/>
            <a:ext cx="3321612" cy="163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5B900-7222-8059-41C6-903C0C38239D}"/>
              </a:ext>
            </a:extLst>
          </p:cNvPr>
          <p:cNvSpPr txBox="1"/>
          <p:nvPr/>
        </p:nvSpPr>
        <p:spPr>
          <a:xfrm>
            <a:off x="2970324" y="2721114"/>
            <a:ext cx="1445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ß"/>
            </a:pPr>
            <a:r>
              <a:rPr lang="en-US" sz="1000" dirty="0" err="1"/>
              <a:t>Radiogenics</a:t>
            </a:r>
            <a:r>
              <a:rPr lang="en-US" sz="1000" dirty="0"/>
              <a:t> become totally irrelevant due to self shielding</a:t>
            </a:r>
          </a:p>
          <a:p>
            <a:pPr marL="171450" indent="-171450">
              <a:buFont typeface="Wingdings" pitchFamily="2" charset="2"/>
              <a:buChar char="ß"/>
            </a:pPr>
            <a:endParaRPr lang="en-US" sz="1000" dirty="0"/>
          </a:p>
          <a:p>
            <a:r>
              <a:rPr lang="en-US" sz="1000" dirty="0" err="1"/>
              <a:t>Cosmogenics</a:t>
            </a:r>
            <a:r>
              <a:rPr lang="en-US" sz="1000" dirty="0"/>
              <a:t> and solar neutrinos become a serious concern!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A5534-2B6C-B57D-CB65-8F8A277AAFF8}"/>
              </a:ext>
            </a:extLst>
          </p:cNvPr>
          <p:cNvSpPr txBox="1"/>
          <p:nvPr/>
        </p:nvSpPr>
        <p:spPr>
          <a:xfrm>
            <a:off x="521182" y="4610926"/>
            <a:ext cx="348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If energy resolution achievable at scale, with kiloton masses, normal ordering parameter space is accessible.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38327F-9239-C012-4D8B-BEC23756571B}"/>
              </a:ext>
            </a:extLst>
          </p:cNvPr>
          <p:cNvSpPr txBox="1">
            <a:spLocks/>
          </p:cNvSpPr>
          <p:nvPr/>
        </p:nvSpPr>
        <p:spPr>
          <a:xfrm>
            <a:off x="-113146" y="275492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…in salt caverns?</a:t>
            </a:r>
          </a:p>
        </p:txBody>
      </p:sp>
      <p:pic>
        <p:nvPicPr>
          <p:cNvPr id="13" name="Content Placeholder 1">
            <a:extLst>
              <a:ext uri="{FF2B5EF4-FFF2-40B4-BE49-F238E27FC236}">
                <a16:creationId xmlns:a16="http://schemas.microsoft.com/office/drawing/2014/main" id="{B06C7817-3FC2-ED1D-73AC-1CECD2C78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2000" y="5670688"/>
            <a:ext cx="4453391" cy="101394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9007EE-A1CE-39EE-C6D3-BA483176C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389" y="1161096"/>
            <a:ext cx="3116612" cy="44809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0C789-DF95-3B06-BF09-E8EEE945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932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42BC6A-3629-72E8-CC59-612B4B47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2" y="34747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Isotope in </a:t>
            </a:r>
            <a:r>
              <a:rPr lang="en-US" dirty="0" err="1"/>
              <a:t>kTons</a:t>
            </a:r>
            <a:r>
              <a:rPr lang="en-US" dirty="0"/>
              <a:t> of liquid scintillator…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32D36A-F221-D86B-7B9B-5A1A6D51C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83" y="1338072"/>
            <a:ext cx="4253696" cy="80502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8141A-F5FB-7E18-4E01-A16A64C45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58" y="2221312"/>
            <a:ext cx="3692324" cy="2258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A8193-B6B2-9E6C-2887-30F03A7F3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81" y="4558470"/>
            <a:ext cx="3999053" cy="2247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EA846-3945-ACFA-B3D2-C43A371A374F}"/>
              </a:ext>
            </a:extLst>
          </p:cNvPr>
          <p:cNvSpPr txBox="1"/>
          <p:nvPr/>
        </p:nvSpPr>
        <p:spPr>
          <a:xfrm>
            <a:off x="190982" y="3796496"/>
            <a:ext cx="1985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Xe or </a:t>
            </a:r>
            <a:r>
              <a:rPr lang="en-US" sz="1400" dirty="0" err="1"/>
              <a:t>Te</a:t>
            </a:r>
            <a:r>
              <a:rPr lang="en-US" sz="1400" dirty="0"/>
              <a:t> loaded in kilotons of liquid scintillator</a:t>
            </a:r>
            <a:r>
              <a:rPr lang="en-US" sz="1400" dirty="0">
                <a:sym typeface="Wingdings" pitchFamily="2" charset="2"/>
              </a:rPr>
              <a:t> </a:t>
            </a:r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302C8-A607-98A1-4648-BC219A7EB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0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8928" y="801642"/>
            <a:ext cx="3663387" cy="593634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Each pair has a positive energy part and a negative energy part.</a:t>
            </a:r>
          </a:p>
          <a:p>
            <a:endParaRPr lang="en-US" dirty="0"/>
          </a:p>
          <a:p>
            <a:r>
              <a:rPr lang="en-US" dirty="0"/>
              <a:t>The negative energy part represents antimatter.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/>
              <a:t>Matter moving backward in time, according to the Feynman </a:t>
            </a:r>
            <a:r>
              <a:rPr lang="en-US" dirty="0" err="1"/>
              <a:t>Stueckelberg</a:t>
            </a:r>
            <a:r>
              <a:rPr lang="en-US" dirty="0"/>
              <a:t> interpretation.</a:t>
            </a:r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r>
              <a:rPr lang="en-US" dirty="0"/>
              <a:t>	</a:t>
            </a:r>
            <a:r>
              <a:rPr lang="en-US" b="1" dirty="0" err="1"/>
              <a:t>Ψ</a:t>
            </a:r>
            <a:r>
              <a:rPr lang="en-US" b="1" dirty="0"/>
              <a:t>= Ψ</a:t>
            </a:r>
            <a:r>
              <a:rPr lang="en-US" b="1" baseline="-25000" dirty="0"/>
              <a:t>0</a:t>
            </a:r>
            <a:r>
              <a:rPr lang="en-US" b="1" dirty="0"/>
              <a:t>e</a:t>
            </a:r>
            <a:r>
              <a:rPr lang="en-US" b="1" baseline="30000" dirty="0"/>
              <a:t>-i E t / </a:t>
            </a:r>
            <a:r>
              <a:rPr lang="en-US" b="1" baseline="30000" dirty="0" err="1"/>
              <a:t>ℏ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The positron is the electrons antiparticle.  It was predicted by Dirac (1928) before it was discovered by Anderson (1932).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68" y="1271309"/>
            <a:ext cx="4898938" cy="4829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086" y="6276321"/>
            <a:ext cx="447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First positron detection, 1932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013996" y="5943568"/>
            <a:ext cx="11574" cy="411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809" y="280709"/>
            <a:ext cx="8802547" cy="990600"/>
          </a:xfrm>
        </p:spPr>
        <p:txBody>
          <a:bodyPr>
            <a:normAutofit/>
          </a:bodyPr>
          <a:lstStyle/>
          <a:p>
            <a:r>
              <a:rPr lang="en-US" dirty="0"/>
              <a:t>Antimatter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E3350-92D0-82F4-8854-559754C1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473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42BC6A-3629-72E8-CC59-612B4B47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2" y="34747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Isotope in </a:t>
            </a:r>
            <a:r>
              <a:rPr lang="en-US" dirty="0" err="1"/>
              <a:t>kTons</a:t>
            </a:r>
            <a:r>
              <a:rPr lang="en-US" dirty="0"/>
              <a:t> of liquid scintillator…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32D36A-F221-D86B-7B9B-5A1A6D51C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83" y="1338072"/>
            <a:ext cx="4253696" cy="80502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8141A-F5FB-7E18-4E01-A16A64C45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58" y="2221312"/>
            <a:ext cx="3692324" cy="2258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A8193-B6B2-9E6C-2887-30F03A7F3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81" y="4558470"/>
            <a:ext cx="3999053" cy="2247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EA846-3945-ACFA-B3D2-C43A371A374F}"/>
              </a:ext>
            </a:extLst>
          </p:cNvPr>
          <p:cNvSpPr txBox="1"/>
          <p:nvPr/>
        </p:nvSpPr>
        <p:spPr>
          <a:xfrm>
            <a:off x="190982" y="3796496"/>
            <a:ext cx="1985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Xe or </a:t>
            </a:r>
            <a:r>
              <a:rPr lang="en-US" sz="1400" dirty="0" err="1"/>
              <a:t>Te</a:t>
            </a:r>
            <a:r>
              <a:rPr lang="en-US" sz="1400" dirty="0"/>
              <a:t> loaded in kilotons of liquid scintillator</a:t>
            </a:r>
            <a:r>
              <a:rPr lang="en-US" sz="1400" dirty="0">
                <a:sym typeface="Wingdings" pitchFamily="2" charset="2"/>
              </a:rPr>
              <a:t> 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867BA-9343-F9E0-7F2C-DD65D18DE461}"/>
              </a:ext>
            </a:extLst>
          </p:cNvPr>
          <p:cNvSpPr txBox="1"/>
          <p:nvPr/>
        </p:nvSpPr>
        <p:spPr>
          <a:xfrm>
            <a:off x="4939112" y="135937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Much, much R&amp;D…</a:t>
            </a:r>
          </a:p>
        </p:txBody>
      </p:sp>
      <p:pic>
        <p:nvPicPr>
          <p:cNvPr id="31746" name="Picture 2" descr="a picture showing the inside of the NuDot experiment">
            <a:extLst>
              <a:ext uri="{FF2B5EF4-FFF2-40B4-BE49-F238E27FC236}">
                <a16:creationId xmlns:a16="http://schemas.microsoft.com/office/drawing/2014/main" id="{610B75A5-C557-24BE-32FC-0757225C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33" y="1774073"/>
            <a:ext cx="3110820" cy="207442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18253D-FBE9-FA05-38D2-106D79E98330}"/>
              </a:ext>
            </a:extLst>
          </p:cNvPr>
          <p:cNvSpPr txBox="1"/>
          <p:nvPr/>
        </p:nvSpPr>
        <p:spPr>
          <a:xfrm>
            <a:off x="6409094" y="3813769"/>
            <a:ext cx="248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Quantum dot doped liquid scintillator @</a:t>
            </a:r>
            <a:r>
              <a:rPr lang="en-US" sz="1400" b="1" dirty="0" err="1"/>
              <a:t>NuDot</a:t>
            </a:r>
            <a:endParaRPr lang="en-US" sz="1400" b="1" dirty="0"/>
          </a:p>
        </p:txBody>
      </p:sp>
      <p:pic>
        <p:nvPicPr>
          <p:cNvPr id="31748" name="Picture 4" descr="The Dichroicon: Spectral Photon Sorting For Large-Scale Cherenkov and  Scintillation Detectors">
            <a:extLst>
              <a:ext uri="{FF2B5EF4-FFF2-40B4-BE49-F238E27FC236}">
                <a16:creationId xmlns:a16="http://schemas.microsoft.com/office/drawing/2014/main" id="{DA8C5146-420B-5329-9F9F-40011C459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27"/>
          <a:stretch/>
        </p:blipFill>
        <p:spPr bwMode="auto">
          <a:xfrm>
            <a:off x="4694620" y="3136644"/>
            <a:ext cx="1749197" cy="26278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F555DC-6758-5338-7C14-3B5952081CD0}"/>
              </a:ext>
            </a:extLst>
          </p:cNvPr>
          <p:cNvSpPr txBox="1"/>
          <p:nvPr/>
        </p:nvSpPr>
        <p:spPr>
          <a:xfrm>
            <a:off x="4953968" y="5797531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Dichroicon</a:t>
            </a:r>
            <a:endParaRPr lang="en-US" sz="1400" b="1" dirty="0"/>
          </a:p>
        </p:txBody>
      </p:sp>
      <p:pic>
        <p:nvPicPr>
          <p:cNvPr id="31750" name="Picture 6" descr="Schematic diagram of PMT waveforms of Cherenkov and scintillation... |  Download Scientific Diagram">
            <a:extLst>
              <a:ext uri="{FF2B5EF4-FFF2-40B4-BE49-F238E27FC236}">
                <a16:creationId xmlns:a16="http://schemas.microsoft.com/office/drawing/2014/main" id="{275B37E9-6FBB-63EA-E004-58EC0092F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18" y="4629757"/>
            <a:ext cx="2671687" cy="18163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6D2424-DC84-8BF9-3486-6DF267690827}"/>
              </a:ext>
            </a:extLst>
          </p:cNvPr>
          <p:cNvSpPr txBox="1"/>
          <p:nvPr/>
        </p:nvSpPr>
        <p:spPr>
          <a:xfrm>
            <a:off x="6677120" y="6406215"/>
            <a:ext cx="211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Slow scintillator for Cerenkov separation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33604F-1C7E-C9D1-A473-C578D89C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009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42BC6A-3629-72E8-CC59-612B4B47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2" y="34747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Isotope in </a:t>
            </a:r>
            <a:r>
              <a:rPr lang="en-US" dirty="0" err="1"/>
              <a:t>kTons</a:t>
            </a:r>
            <a:r>
              <a:rPr lang="en-US" dirty="0"/>
              <a:t> LS, or in liquid argon?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32D36A-F221-D86B-7B9B-5A1A6D51C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83" y="1338072"/>
            <a:ext cx="4253696" cy="80502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8141A-F5FB-7E18-4E01-A16A64C45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58" y="2221312"/>
            <a:ext cx="3692324" cy="2258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A8193-B6B2-9E6C-2887-30F03A7F3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81" y="4558470"/>
            <a:ext cx="3999053" cy="2247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EA846-3945-ACFA-B3D2-C43A371A374F}"/>
              </a:ext>
            </a:extLst>
          </p:cNvPr>
          <p:cNvSpPr txBox="1"/>
          <p:nvPr/>
        </p:nvSpPr>
        <p:spPr>
          <a:xfrm>
            <a:off x="190982" y="3796496"/>
            <a:ext cx="1985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Xe or </a:t>
            </a:r>
            <a:r>
              <a:rPr lang="en-US" sz="1400" dirty="0" err="1"/>
              <a:t>Te</a:t>
            </a:r>
            <a:r>
              <a:rPr lang="en-US" sz="1400" dirty="0"/>
              <a:t> loaded in kilotons of liquid scintillator</a:t>
            </a:r>
            <a:r>
              <a:rPr lang="en-US" sz="1400" dirty="0">
                <a:sym typeface="Wingdings" pitchFamily="2" charset="2"/>
              </a:rPr>
              <a:t> 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612E5D-9EF9-4BA7-B5CD-108718662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365053"/>
            <a:ext cx="4572000" cy="85625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8F57F-259D-8F1E-5E56-6ED16379C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393" y="4494294"/>
            <a:ext cx="2945626" cy="2311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3C5FFD-E617-9EB1-D216-3F6B95AC4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4679" y="2260299"/>
            <a:ext cx="2951825" cy="2233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60D41B-05C1-E4D9-8B23-21AF24CD7313}"/>
              </a:ext>
            </a:extLst>
          </p:cNvPr>
          <p:cNvSpPr txBox="1"/>
          <p:nvPr/>
        </p:nvSpPr>
        <p:spPr>
          <a:xfrm>
            <a:off x="7289224" y="2581467"/>
            <a:ext cx="1854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ß"/>
            </a:pPr>
            <a:r>
              <a:rPr lang="en-US" sz="1400" dirty="0">
                <a:sym typeface="Wingdings" pitchFamily="2" charset="2"/>
              </a:rPr>
              <a:t>Achieving this energy resolution in DUNE is an extreme challenge.</a:t>
            </a:r>
          </a:p>
          <a:p>
            <a:pPr marL="285750" indent="-285750">
              <a:buFont typeface="Wingdings" pitchFamily="2" charset="2"/>
              <a:buChar char="ß"/>
            </a:pPr>
            <a:endParaRPr lang="en-US" sz="1400" dirty="0"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6DBB6C-1335-810D-23F6-576151272998}"/>
              </a:ext>
            </a:extLst>
          </p:cNvPr>
          <p:cNvSpPr txBox="1"/>
          <p:nvPr/>
        </p:nvSpPr>
        <p:spPr>
          <a:xfrm>
            <a:off x="4575229" y="5003663"/>
            <a:ext cx="12355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ym typeface="Wingdings" pitchFamily="2" charset="2"/>
              </a:rPr>
              <a:t>Argon also needs to be depleted to remove background from 42Ar  </a:t>
            </a:r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DA61C-14DA-C910-8530-B644A7E0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550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D7AC-D749-D79C-FE70-FA6090F1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AF5E8-6D7A-BF4A-2ACA-528ED4680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NDBD is the only sensitive known way to probe the Majorana nature of the neutrino.</a:t>
            </a:r>
          </a:p>
          <a:p>
            <a:endParaRPr lang="en-US" dirty="0"/>
          </a:p>
          <a:p>
            <a:r>
              <a:rPr lang="en-US" dirty="0"/>
              <a:t>Experiments at the 100kg scale have demonstrated background indices in the range 2-200 </a:t>
            </a:r>
            <a:r>
              <a:rPr lang="en-US" dirty="0" err="1"/>
              <a:t>ct</a:t>
            </a:r>
            <a:r>
              <a:rPr lang="en-US" dirty="0"/>
              <a:t>/ton/</a:t>
            </a:r>
            <a:r>
              <a:rPr lang="en-US" dirty="0" err="1"/>
              <a:t>ky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  <a:p>
            <a:endParaRPr lang="en-US" dirty="0"/>
          </a:p>
          <a:p>
            <a:r>
              <a:rPr lang="en-US" dirty="0"/>
              <a:t>Ton-scale experiments plan to reduce backgrounds by 1.5-3 orders of magnitude relative 100kg phases and probe the inverted mass ordering range of parameter space.</a:t>
            </a:r>
          </a:p>
          <a:p>
            <a:endParaRPr lang="en-US" dirty="0"/>
          </a:p>
          <a:p>
            <a:r>
              <a:rPr lang="en-US" dirty="0"/>
              <a:t>Beyond-ton-scale will require huge, ultra-low background detectors that we don’t yet know how to build, but need to figure out!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29BCE-401E-AA4B-FA00-8BBA45C9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968" y="3569589"/>
            <a:ext cx="2672948" cy="1160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115"/>
            <a:ext cx="4890305" cy="6252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747" y="347472"/>
            <a:ext cx="2697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NOT SO FAST!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251583" y="870692"/>
            <a:ext cx="2939970" cy="1342664"/>
          </a:xfrm>
          <a:prstGeom prst="wedgeEllipseCallout">
            <a:avLst>
              <a:gd name="adj1" fmla="val -84219"/>
              <a:gd name="adj2" fmla="val 875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Four numbers at each point in space? I’ll do it with two!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0306" y="2575612"/>
            <a:ext cx="4253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But, Ettore Majorana found a new class of solutions to Dirac’s equation using only two degrees of freedom.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5094" y="5000521"/>
            <a:ext cx="3512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Four-component object built using some two-component ⍵(x)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442200" y="4617487"/>
            <a:ext cx="0" cy="383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850" y="5606711"/>
            <a:ext cx="2016350" cy="1100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A9A8CC-F219-C848-B441-F4E2A5BEDBF2}"/>
              </a:ext>
            </a:extLst>
          </p:cNvPr>
          <p:cNvSpPr txBox="1"/>
          <p:nvPr/>
        </p:nvSpPr>
        <p:spPr>
          <a:xfrm>
            <a:off x="115747" y="6334780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Ettore Majorana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CD17E-97DD-4BC3-5FC7-FB663695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7" y="533400"/>
            <a:ext cx="9051403" cy="990600"/>
          </a:xfrm>
        </p:spPr>
        <p:txBody>
          <a:bodyPr>
            <a:normAutofit/>
          </a:bodyPr>
          <a:lstStyle/>
          <a:p>
            <a:r>
              <a:rPr lang="en-US" sz="3200" dirty="0"/>
              <a:t>Charge Conjugation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57" y="3076372"/>
            <a:ext cx="8229600" cy="308561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dirty="0" err="1">
                <a:solidFill>
                  <a:srgbClr val="C00000"/>
                </a:solidFill>
              </a:rPr>
              <a:t>Majorana’s</a:t>
            </a:r>
            <a:r>
              <a:rPr lang="en-US" dirty="0">
                <a:solidFill>
                  <a:srgbClr val="C00000"/>
                </a:solidFill>
              </a:rPr>
              <a:t> solution: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Whereas for a general Dirac solution: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2713" y="1867061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Definition of charge conjugation operation: </a:t>
            </a:r>
          </a:p>
          <a:p>
            <a:r>
              <a:rPr lang="en-US" dirty="0">
                <a:solidFill>
                  <a:srgbClr val="7030A0"/>
                </a:solidFill>
              </a:rPr>
              <a:t>   transform particles </a:t>
            </a:r>
            <a:r>
              <a:rPr lang="en-US" dirty="0">
                <a:solidFill>
                  <a:srgbClr val="7030A0"/>
                </a:solidFill>
                <a:sym typeface="Wingdings"/>
              </a:rPr>
              <a:t> antiparticles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3483979" y="2190227"/>
            <a:ext cx="578734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8" y="3571634"/>
            <a:ext cx="1779608" cy="543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08" y="5358675"/>
            <a:ext cx="1779608" cy="5602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62714" y="3638030"/>
            <a:ext cx="5081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It’s antiparticle is the particle!</a:t>
            </a:r>
          </a:p>
          <a:p>
            <a:r>
              <a:rPr lang="en-US" dirty="0">
                <a:solidFill>
                  <a:schemeClr val="accent2"/>
                </a:solidFill>
              </a:rPr>
              <a:t>Two degrees of freedom correspond to  </a:t>
            </a:r>
          </a:p>
          <a:p>
            <a:r>
              <a:rPr lang="en-US" dirty="0">
                <a:solidFill>
                  <a:schemeClr val="accent2"/>
                </a:solidFill>
              </a:rPr>
              <a:t>left and right of a “particle-antiparticle-thing”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483979" y="3822698"/>
            <a:ext cx="578734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62713" y="5457256"/>
            <a:ext cx="4518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Distinct particle and antiparticle</a:t>
            </a:r>
          </a:p>
          <a:p>
            <a:r>
              <a:rPr lang="en-US" dirty="0"/>
              <a:t>Four degrees of freedom correspond to</a:t>
            </a:r>
          </a:p>
          <a:p>
            <a:r>
              <a:rPr lang="en-US" dirty="0"/>
              <a:t>left and right of particle and antiparticle.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483979" y="5641924"/>
            <a:ext cx="5787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55" y="1867061"/>
            <a:ext cx="3047715" cy="6126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48E8D-6C5D-5C8F-0778-85F6A73E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001B-3330-0649-BA62-464FB54B8A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312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3874</TotalTime>
  <Words>2588</Words>
  <Application>Microsoft Macintosh PowerPoint</Application>
  <PresentationFormat>On-screen Show (4:3)</PresentationFormat>
  <Paragraphs>640</Paragraphs>
  <Slides>72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American Typewriter</vt:lpstr>
      <vt:lpstr>Aptos</vt:lpstr>
      <vt:lpstr>Arial</vt:lpstr>
      <vt:lpstr>Arial</vt:lpstr>
      <vt:lpstr>Calibri</vt:lpstr>
      <vt:lpstr>Rockwell</vt:lpstr>
      <vt:lpstr>Rockwell Condensed</vt:lpstr>
      <vt:lpstr>Rockwell Extra Bold</vt:lpstr>
      <vt:lpstr>Symbol</vt:lpstr>
      <vt:lpstr>Wingdings</vt:lpstr>
      <vt:lpstr>Wood Type</vt:lpstr>
      <vt:lpstr>Neutrinos  in Nuclear Physics</vt:lpstr>
      <vt:lpstr>The zoo of 0nubb searches</vt:lpstr>
      <vt:lpstr>The zoo of 0nubb searches</vt:lpstr>
      <vt:lpstr>PowerPoint Presentation</vt:lpstr>
      <vt:lpstr>Dirac Equation</vt:lpstr>
      <vt:lpstr>What do the four degrees of freedom of the Dirac spinor mean?</vt:lpstr>
      <vt:lpstr>Antimatter</vt:lpstr>
      <vt:lpstr>PowerPoint Presentation</vt:lpstr>
      <vt:lpstr>Charge Conjugation</vt:lpstr>
      <vt:lpstr>In short, what are Majorana fermions:</vt:lpstr>
      <vt:lpstr>Who cares?</vt:lpstr>
      <vt:lpstr>PowerPoint Presentation</vt:lpstr>
      <vt:lpstr>PowerPoint Presentation</vt:lpstr>
      <vt:lpstr>PowerPoint Presentation</vt:lpstr>
      <vt:lpstr>Is there more?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Double-Beta Decay </vt:lpstr>
      <vt:lpstr>PowerPoint Presentation</vt:lpstr>
      <vt:lpstr>Double beta with no neutrinos?</vt:lpstr>
      <vt:lpstr>PowerPoint Presentation</vt:lpstr>
      <vt:lpstr>Double Beta Isotopes</vt:lpstr>
      <vt:lpstr>Nuclear matrix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 there are additional neutrinos?</vt:lpstr>
      <vt:lpstr>With a sterile neutrino:</vt:lpstr>
      <vt:lpstr>PowerPoint Presentation</vt:lpstr>
      <vt:lpstr>PowerPoint Presentation</vt:lpstr>
      <vt:lpstr>Current World heavyweight champion</vt:lpstr>
      <vt:lpstr>Current World heavyweight champion</vt:lpstr>
      <vt:lpstr>PowerPoint Presentation</vt:lpstr>
      <vt:lpstr>PowerPoint Presentation</vt:lpstr>
      <vt:lpstr>Current limits</vt:lpstr>
      <vt:lpstr>PowerPoint Presentation</vt:lpstr>
      <vt:lpstr>PowerPoint Presentation</vt:lpstr>
      <vt:lpstr>PowerPoint Presentation</vt:lpstr>
      <vt:lpstr>PowerPoint Presentation</vt:lpstr>
      <vt:lpstr>The ideal experiment:</vt:lpstr>
      <vt:lpstr>PowerPoint Presentation</vt:lpstr>
      <vt:lpstr>PowerPoint Presentation</vt:lpstr>
      <vt:lpstr>LEGEND</vt:lpstr>
      <vt:lpstr>PowerPoint Presentation</vt:lpstr>
      <vt:lpstr>Recombination-limited ionization energy resolution</vt:lpstr>
      <vt:lpstr>PowerPoint Presentation</vt:lpstr>
      <vt:lpstr>PowerPoint Presentation</vt:lpstr>
      <vt:lpstr>nEXO </vt:lpstr>
      <vt:lpstr>PowerPoint Presentation</vt:lpstr>
      <vt:lpstr>The NEXT Program</vt:lpstr>
      <vt:lpstr>The 208Tl Double Escape Peak</vt:lpstr>
      <vt:lpstr>Two-neutrino double beta decay events</vt:lpstr>
      <vt:lpstr>Barium tagging</vt:lpstr>
      <vt:lpstr>Ba imaging in xenon ice</vt:lpstr>
      <vt:lpstr>Ba imaging in xenon gas</vt:lpstr>
      <vt:lpstr>PowerPoint Presentation</vt:lpstr>
      <vt:lpstr>The Ton Scale</vt:lpstr>
      <vt:lpstr>PowerPoint Presentation</vt:lpstr>
      <vt:lpstr>Toward Normal Ordering</vt:lpstr>
      <vt:lpstr>Isotopes</vt:lpstr>
      <vt:lpstr>Giant TPCs</vt:lpstr>
      <vt:lpstr>Giant TPCs</vt:lpstr>
      <vt:lpstr>Isotope in kTons of liquid scintillator…</vt:lpstr>
      <vt:lpstr>Isotope in kTons of liquid scintillator…</vt:lpstr>
      <vt:lpstr>Isotope in kTons LS, or in liquid argon?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Neutrino Mass Searches</dc:title>
  <dc:creator>Jones, Benjamin</dc:creator>
  <cp:lastModifiedBy>Jones, Benjamin</cp:lastModifiedBy>
  <cp:revision>22</cp:revision>
  <dcterms:created xsi:type="dcterms:W3CDTF">2024-06-14T14:32:39Z</dcterms:created>
  <dcterms:modified xsi:type="dcterms:W3CDTF">2024-07-17T02:59:26Z</dcterms:modified>
</cp:coreProperties>
</file>